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9"/>
  </p:notesMasterIdLst>
  <p:sldIdLst>
    <p:sldId id="270" r:id="rId5"/>
    <p:sldId id="308" r:id="rId6"/>
    <p:sldId id="310" r:id="rId7"/>
    <p:sldId id="256" r:id="rId8"/>
    <p:sldId id="271" r:id="rId9"/>
    <p:sldId id="273" r:id="rId10"/>
    <p:sldId id="272" r:id="rId11"/>
    <p:sldId id="274" r:id="rId12"/>
    <p:sldId id="275" r:id="rId13"/>
    <p:sldId id="311" r:id="rId14"/>
    <p:sldId id="280" r:id="rId15"/>
    <p:sldId id="281" r:id="rId16"/>
    <p:sldId id="282" r:id="rId17"/>
    <p:sldId id="283" r:id="rId18"/>
    <p:sldId id="284" r:id="rId19"/>
    <p:sldId id="286" r:id="rId20"/>
    <p:sldId id="276" r:id="rId21"/>
    <p:sldId id="277" r:id="rId22"/>
    <p:sldId id="278" r:id="rId23"/>
    <p:sldId id="279" r:id="rId24"/>
    <p:sldId id="285" r:id="rId25"/>
    <p:sldId id="287" r:id="rId26"/>
    <p:sldId id="296" r:id="rId27"/>
    <p:sldId id="297" r:id="rId28"/>
    <p:sldId id="298" r:id="rId29"/>
    <p:sldId id="312" r:id="rId30"/>
    <p:sldId id="299" r:id="rId31"/>
    <p:sldId id="300" r:id="rId32"/>
    <p:sldId id="305" r:id="rId33"/>
    <p:sldId id="304" r:id="rId34"/>
    <p:sldId id="306" r:id="rId35"/>
    <p:sldId id="302" r:id="rId36"/>
    <p:sldId id="289" r:id="rId37"/>
    <p:sldId id="295" r:id="rId38"/>
  </p:sldIdLst>
  <p:sldSz cx="9144000" cy="6858000" type="screen4x3"/>
  <p:notesSz cx="6858000" cy="9144000"/>
  <p:embeddedFontLst>
    <p:embeddedFont>
      <p:font typeface="Bahnschrift Condensed" panose="020B0502040204020203" pitchFamily="34" charset="0"/>
      <p:regular r:id="rId40"/>
      <p:bold r:id="rId41"/>
    </p:embeddedFont>
    <p:embeddedFont>
      <p:font typeface="Century Gothic" panose="020B0502020202020204" pitchFamily="34" charset="0"/>
      <p:regular r:id="rId42"/>
      <p:bold r:id="rId43"/>
      <p:italic r:id="rId44"/>
      <p:boldItalic r:id="rId45"/>
    </p:embeddedFont>
    <p:embeddedFont>
      <p:font typeface="HGP創英角ｺﾞｼｯｸUB" panose="020B0900000000000000" pitchFamily="50" charset="-128"/>
      <p:regular r:id="rId46"/>
    </p:embeddedFont>
    <p:embeddedFont>
      <p:font typeface="メイリオ" panose="020B0604030504040204" pitchFamily="50" charset="-128"/>
      <p:regular r:id="rId47"/>
      <p:bold r:id="rId48"/>
      <p:italic r:id="rId49"/>
      <p:boldItalic r:id="rId50"/>
    </p:embeddedFont>
    <p:embeddedFont>
      <p:font typeface="游ゴシック" panose="020B0400000000000000" pitchFamily="50" charset="-128"/>
      <p:regular r:id="rId51"/>
      <p:bold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B4C7E7"/>
    <a:srgbClr val="4472C4"/>
    <a:srgbClr val="3965B5"/>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4E5B69-EB01-7207-D5B9-01AD88D1BCF6}" v="226" dt="2019-12-05T05:28:42.394"/>
    <p1510:client id="{EE9B2E8F-BB2E-447E-8CE5-49AD846F0CD0}" v="3973" dt="2019-12-02T06:49:21.83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82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31</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2019/12/5</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2019/12/5</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2019/12/5</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2019/12/5</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2019/12/5</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2019/12/5</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2019/12/5</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19.xml"/><Relationship Id="rId3" Type="http://schemas.openxmlformats.org/officeDocument/2006/relationships/slide" Target="slide4.xml"/><Relationship Id="rId21" Type="http://schemas.openxmlformats.org/officeDocument/2006/relationships/slide" Target="slide15.xml"/><Relationship Id="rId7" Type="http://schemas.openxmlformats.org/officeDocument/2006/relationships/image" Target="../media/image3.png"/><Relationship Id="rId12" Type="http://schemas.openxmlformats.org/officeDocument/2006/relationships/slide" Target="slide18.xml"/><Relationship Id="rId17" Type="http://schemas.openxmlformats.org/officeDocument/2006/relationships/image" Target="../media/image8.pn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slide" Target="slide14.xml"/><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3.xml"/><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1.xml"/><Relationship Id="rId10" Type="http://schemas.openxmlformats.org/officeDocument/2006/relationships/image" Target="../media/image5.png"/><Relationship Id="rId19" Type="http://schemas.openxmlformats.org/officeDocument/2006/relationships/image" Target="../media/image10.png"/><Relationship Id="rId4" Type="http://schemas.openxmlformats.org/officeDocument/2006/relationships/slide" Target="slide8.xml"/><Relationship Id="rId9" Type="http://schemas.openxmlformats.org/officeDocument/2006/relationships/slide" Target="slide21.xml"/><Relationship Id="rId14" Type="http://schemas.openxmlformats.org/officeDocument/2006/relationships/slide" Target="slide9.xml"/><Relationship Id="rId22" Type="http://schemas.openxmlformats.org/officeDocument/2006/relationships/slide" Target="slide16.xml"/><Relationship Id="rId27" Type="http://schemas.openxmlformats.org/officeDocument/2006/relationships/slide" Target="slide20.xml"/></Relationships>
</file>

<file path=ppt/slides/_rels/slide2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sv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1.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24.xml"/><Relationship Id="rId18" Type="http://schemas.openxmlformats.org/officeDocument/2006/relationships/image" Target="../media/image17.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20.png"/><Relationship Id="rId7" Type="http://schemas.openxmlformats.org/officeDocument/2006/relationships/slide" Target="slide21.xml"/><Relationship Id="rId12" Type="http://schemas.openxmlformats.org/officeDocument/2006/relationships/slide" Target="slide28.xml"/><Relationship Id="rId17" Type="http://schemas.openxmlformats.org/officeDocument/2006/relationships/image" Target="../media/image16.png"/><Relationship Id="rId25" Type="http://schemas.openxmlformats.org/officeDocument/2006/relationships/image" Target="../media/image23.png"/><Relationship Id="rId2" Type="http://schemas.openxmlformats.org/officeDocument/2006/relationships/slide" Target="slide29.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27.xml"/><Relationship Id="rId24" Type="http://schemas.openxmlformats.org/officeDocument/2006/relationships/image" Target="../media/image22.png"/><Relationship Id="rId5" Type="http://schemas.openxmlformats.org/officeDocument/2006/relationships/slide" Target="slide22.xml"/><Relationship Id="rId15" Type="http://schemas.openxmlformats.org/officeDocument/2006/relationships/image" Target="../media/image14.png"/><Relationship Id="rId23" Type="http://schemas.openxmlformats.org/officeDocument/2006/relationships/image" Target="../media/image21.png"/><Relationship Id="rId10" Type="http://schemas.openxmlformats.org/officeDocument/2006/relationships/slide" Target="slide23.xml"/><Relationship Id="rId19" Type="http://schemas.openxmlformats.org/officeDocument/2006/relationships/image" Target="../media/image18.png"/><Relationship Id="rId4" Type="http://schemas.openxmlformats.org/officeDocument/2006/relationships/slide" Target="slide4.xml"/><Relationship Id="rId9" Type="http://schemas.openxmlformats.org/officeDocument/2006/relationships/slide" Target="slide32.xml"/><Relationship Id="rId14" Type="http://schemas.openxmlformats.org/officeDocument/2006/relationships/slide" Target="slide25.xml"/><Relationship Id="rId22" Type="http://schemas.openxmlformats.org/officeDocument/2006/relationships/slide" Target="slide30.xml"/><Relationship Id="rId27" Type="http://schemas.openxmlformats.org/officeDocument/2006/relationships/slide" Target="slide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40.svg"/><Relationship Id="rId7"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431586060"/>
              </p:ext>
            </p:extLst>
          </p:nvPr>
        </p:nvGraphicFramePr>
        <p:xfrm>
          <a:off x="599845" y="969361"/>
          <a:ext cx="6200140" cy="265176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pPr lvl="0">
                        <a:buNone/>
                      </a:pPr>
                      <a:r>
                        <a:rPr lang="ja-JP" altLang="en-US" sz="800"/>
                        <a:t>更新日</a:t>
                      </a:r>
                      <a:endParaRPr kumimoji="1" lang="ja-JP"/>
                    </a:p>
                  </a:txBody>
                  <a:tcPr/>
                </a:tc>
                <a:tc>
                  <a:txBody>
                    <a:bodyPr/>
                    <a:lstStyle/>
                    <a:p>
                      <a:r>
                        <a:rPr lang="ja-JP" altLang="en-US" sz="800"/>
                        <a:t>主な内容</a:t>
                      </a:r>
                      <a:endParaRPr kumimoji="1" lang="ja-JP"/>
                    </a:p>
                  </a:txBody>
                  <a:tcPr/>
                </a:tc>
                <a:tc>
                  <a:txBody>
                    <a:bodyPr/>
                    <a:lstStyle/>
                    <a:p>
                      <a:r>
                        <a:rPr lang="ja-JP" altLang="en-US" sz="800"/>
                        <a:t>備考</a:t>
                      </a:r>
                      <a:endParaRPr kumimoji="1" lang="ja-JP"/>
                    </a:p>
                  </a:txBody>
                  <a:tcPr/>
                </a:tc>
                <a:extLst>
                  <a:ext uri="{0D108BD9-81ED-4DB2-BD59-A6C34878D82A}">
                    <a16:rowId xmlns:a16="http://schemas.microsoft.com/office/drawing/2014/main" val="4185926113"/>
                  </a:ext>
                </a:extLst>
              </a:tr>
              <a:tr h="211158">
                <a:tc>
                  <a:txBody>
                    <a:bodyPr/>
                    <a:lstStyle/>
                    <a:p>
                      <a:r>
                        <a:rPr lang="en-US" altLang="ja-JP" sz="800"/>
                        <a:t>2019.11.6</a:t>
                      </a:r>
                      <a:endParaRPr kumimoji="1" lang="ja-JP" altLang="en-US" sz="800"/>
                    </a:p>
                  </a:txBody>
                  <a:tcPr/>
                </a:tc>
                <a:tc>
                  <a:txBody>
                    <a:bodyPr/>
                    <a:lstStyle/>
                    <a:p>
                      <a:r>
                        <a:rPr lang="ja-JP" altLang="en-US" sz="800"/>
                        <a:t>書類作成</a:t>
                      </a:r>
                      <a:endParaRPr kumimoji="1" lang="ja-JP"/>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lang="en-US" altLang="ja-JP" sz="800"/>
                        <a:t>2019.11.11</a:t>
                      </a:r>
                      <a:endParaRPr kumimoji="1" lang="ja-JP" altLang="en-US" sz="800"/>
                    </a:p>
                  </a:txBody>
                  <a:tcPr/>
                </a:tc>
                <a:tc>
                  <a:txBody>
                    <a:bodyPr/>
                    <a:lstStyle/>
                    <a:p>
                      <a:r>
                        <a:rPr lang="en-US" altLang="ja-JP" sz="800"/>
                        <a:t>TR</a:t>
                      </a:r>
                      <a:r>
                        <a:rPr lang="ja-JP" altLang="en-US" sz="800"/>
                        <a:t>カード詳細画面</a:t>
                      </a:r>
                      <a:endParaRPr kumimoji="1" lang="en-US" altLang="ja-JP" sz="800" dirty="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lang="en-US" altLang="ja-JP" sz="800"/>
                        <a:t>2019.11.12</a:t>
                      </a:r>
                      <a:endParaRPr kumimoji="1" lang="ja-JP" altLang="en-US" sz="800"/>
                    </a:p>
                  </a:txBody>
                  <a:tcPr/>
                </a:tc>
                <a:tc>
                  <a:txBody>
                    <a:bodyPr/>
                    <a:lstStyle/>
                    <a:p>
                      <a:r>
                        <a:rPr lang="en-US" altLang="ja-JP" sz="800"/>
                        <a:t>TR</a:t>
                      </a:r>
                      <a:r>
                        <a:rPr lang="ja-JP" altLang="en-US" sz="800"/>
                        <a:t>カード強化画面（強化選択・素材選択・強化画面）</a:t>
                      </a:r>
                      <a:endParaRPr lang="en-US" altLang="ja-JP" sz="800" dirty="0"/>
                    </a:p>
                    <a:p>
                      <a:pPr lvl="0">
                        <a:buNone/>
                      </a:pPr>
                      <a:r>
                        <a:rPr lang="ja-JP" altLang="en-US" sz="800"/>
                        <a:t>ソート・フィルタウィンドウ</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lang="en-US" altLang="ja-JP" sz="800"/>
                        <a:t>2019.11.20</a:t>
                      </a:r>
                      <a:endParaRPr kumimoji="1" lang="ja-JP" altLang="en-US" sz="800"/>
                    </a:p>
                  </a:txBody>
                  <a:tcPr/>
                </a:tc>
                <a:tc>
                  <a:txBody>
                    <a:bodyPr/>
                    <a:lstStyle/>
                    <a:p>
                      <a:r>
                        <a:rPr lang="ja-JP" altLang="en-US" sz="800"/>
                        <a:t>武器強化・カスタム・抽出・一覧</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a:t>2019.11.21</a:t>
                      </a:r>
                      <a:endParaRPr kumimoji="1" lang="ja-JP" altLang="en-US" sz="800"/>
                    </a:p>
                  </a:txBody>
                  <a:tcPr/>
                </a:tc>
                <a:tc>
                  <a:txBody>
                    <a:bodyPr/>
                    <a:lstStyle/>
                    <a:p>
                      <a:r>
                        <a:rPr lang="en-US" altLang="ja-JP" sz="800"/>
                        <a:t>#132, #133</a:t>
                      </a:r>
                      <a:r>
                        <a:rPr lang="ja-JP" altLang="en-US" sz="800"/>
                        <a:t> 反映</a:t>
                      </a:r>
                      <a:endParaRPr lang="en-US" altLang="ja-JP" sz="800" dirty="0"/>
                    </a:p>
                    <a:p>
                      <a:pPr lvl="0">
                        <a:buNone/>
                      </a:pPr>
                      <a:r>
                        <a:rPr lang="ja-JP" altLang="en-US" sz="800"/>
                        <a:t>フロー追加</a:t>
                      </a:r>
                      <a:endParaRPr kumimoji="1" lang="en-US" altLang="ja-JP" sz="800" dirty="0"/>
                    </a:p>
                  </a:txBody>
                  <a:tcPr/>
                </a:tc>
                <a:tc>
                  <a:txBody>
                    <a:bodyPr/>
                    <a:lstStyle/>
                    <a:p>
                      <a:endParaRPr kumimoji="1" lang="en-US" altLang="ja-JP" sz="800"/>
                    </a:p>
                    <a:p>
                      <a:pPr lvl="0">
                        <a:buNone/>
                      </a:pPr>
                      <a:endParaRPr lang="en-US" altLang="ja-JP" sz="800" dirty="0"/>
                    </a:p>
                  </a:txBody>
                  <a:tcPr/>
                </a:tc>
                <a:extLst>
                  <a:ext uri="{0D108BD9-81ED-4DB2-BD59-A6C34878D82A}">
                    <a16:rowId xmlns:a16="http://schemas.microsoft.com/office/drawing/2014/main" val="368866153"/>
                  </a:ext>
                </a:extLst>
              </a:tr>
              <a:tr h="0">
                <a:tc>
                  <a:txBody>
                    <a:bodyPr/>
                    <a:lstStyle/>
                    <a:p>
                      <a:r>
                        <a:rPr lang="en-US" altLang="ja-JP" sz="800"/>
                        <a:t>2019.11.28</a:t>
                      </a:r>
                      <a:endParaRPr kumimoji="1" lang="ja-JP" altLang="en-US" sz="800"/>
                    </a:p>
                  </a:txBody>
                  <a:tcPr/>
                </a:tc>
                <a:tc>
                  <a:txBody>
                    <a:bodyPr/>
                    <a:lstStyle/>
                    <a:p>
                      <a:r>
                        <a:rPr lang="ja-JP" altLang="en-US" sz="800"/>
                        <a:t>抽出フロー修正</a:t>
                      </a:r>
                      <a:endParaRPr lang="en-US" altLang="ja-JP" sz="800" dirty="0"/>
                    </a:p>
                    <a:p>
                      <a:pPr lvl="0">
                        <a:buNone/>
                      </a:pPr>
                      <a:r>
                        <a:rPr lang="ja-JP" altLang="en-US" sz="800"/>
                        <a:t>強化用</a:t>
                      </a:r>
                      <a:r>
                        <a:rPr lang="en-US" altLang="ja-JP" sz="800"/>
                        <a:t>TR</a:t>
                      </a:r>
                      <a:r>
                        <a:rPr lang="ja-JP" altLang="en-US" sz="800"/>
                        <a:t>カード選択画面を追加</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pPr lvl="0">
                        <a:buNone/>
                      </a:pPr>
                      <a:r>
                        <a:rPr lang="en-US" sz="800" b="0" i="0" u="none" strike="noStrike" noProof="0">
                          <a:latin typeface="Century Gothic"/>
                          <a:ea typeface="メイリオ"/>
                        </a:rPr>
                        <a:t>2019.12.04</a:t>
                      </a:r>
                      <a:endParaRPr kumimoji="1" lang="ja-JP">
                        <a:latin typeface="Century Gothic"/>
                      </a:endParaRPr>
                    </a:p>
                  </a:txBody>
                  <a:tcPr/>
                </a:tc>
                <a:tc>
                  <a:txBody>
                    <a:bodyPr/>
                    <a:lstStyle/>
                    <a:p>
                      <a:r>
                        <a:rPr lang="en-US" altLang="ja-JP" sz="800" dirty="0" err="1"/>
                        <a:t>進化素材選択画面</a:t>
                      </a:r>
                      <a:endParaRPr lang="en-US" altLang="ja-JP" sz="800" dirty="0"/>
                    </a:p>
                    <a:p>
                      <a:pPr lvl="0">
                        <a:buNone/>
                      </a:pPr>
                      <a:r>
                        <a:rPr lang="en-US" altLang="ja-JP" sz="800" dirty="0"/>
                        <a:t>　「</a:t>
                      </a:r>
                      <a:r>
                        <a:rPr lang="en-US" altLang="ja-JP" sz="800" dirty="0" err="1"/>
                        <a:t>強化用TRカード</a:t>
                      </a:r>
                      <a:r>
                        <a:rPr lang="en-US" altLang="ja-JP" sz="800" dirty="0"/>
                        <a:t>」→</a:t>
                      </a:r>
                      <a:r>
                        <a:rPr lang="en-US" sz="800" b="0" i="0" u="none" strike="noStrike" noProof="0" dirty="0">
                          <a:latin typeface="Century Gothic"/>
                        </a:rPr>
                        <a:t>「</a:t>
                      </a:r>
                      <a:r>
                        <a:rPr lang="ja-JP" altLang="en-US" sz="800" b="0" i="0" u="none" strike="noStrike" noProof="0" dirty="0">
                          <a:latin typeface="Century Gothic"/>
                        </a:rPr>
                        <a:t>進化用</a:t>
                      </a:r>
                      <a:r>
                        <a:rPr lang="en-US" sz="800" b="0" i="0" u="none" strike="noStrike" noProof="0" dirty="0" err="1">
                          <a:latin typeface="Century Gothic"/>
                        </a:rPr>
                        <a:t>TRカード</a:t>
                      </a:r>
                      <a:r>
                        <a:rPr lang="en-US" sz="800" b="0" i="0" u="none" strike="noStrike" noProof="0" dirty="0">
                          <a:latin typeface="Century Gothic"/>
                        </a:rPr>
                        <a:t>」</a:t>
                      </a:r>
                      <a:r>
                        <a:rPr lang="ja-JP" altLang="en-US" sz="800" b="0" i="0" u="none" strike="noStrike" noProof="0" dirty="0">
                          <a:latin typeface="Century Gothic"/>
                        </a:rPr>
                        <a:t>に修正</a:t>
                      </a:r>
                    </a:p>
                    <a:p>
                      <a:pPr lvl="0">
                        <a:buNone/>
                      </a:pPr>
                      <a:r>
                        <a:rPr lang="ja-JP" altLang="en-US" sz="800" b="0" i="0" u="none" strike="noStrike" noProof="0" dirty="0">
                          <a:latin typeface="Century Gothic"/>
                        </a:rPr>
                        <a:t>昇順と降順を素材選択画面から削除。</a:t>
                      </a:r>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r>
                        <a:rPr kumimoji="1" lang="en-US" altLang="ja-JP" sz="800" dirty="0"/>
                        <a:t>2019.12.05</a:t>
                      </a:r>
                      <a:endParaRPr kumimoji="1" lang="ja-JP" altLang="en-US" sz="800" dirty="0"/>
                    </a:p>
                  </a:txBody>
                  <a:tcPr/>
                </a:tc>
                <a:tc>
                  <a:txBody>
                    <a:bodyPr/>
                    <a:lstStyle/>
                    <a:p>
                      <a:r>
                        <a:rPr kumimoji="1" lang="ja-JP" altLang="en-US" sz="800" dirty="0"/>
                        <a:t>強化・カスタム武器選択画面の上部武器詳細を削除</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b="0" i="0" u="none" strike="noStrike" noProof="0">
                          <a:latin typeface="+mn-lt"/>
                        </a:rPr>
                        <a:t>昇順と降順を素材選択画面から削除。</a:t>
                      </a:r>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415370" y="423169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en-US" altLang="ja-JP" sz="1000"/>
              <a:t>(</a:t>
            </a:r>
            <a:r>
              <a:rPr kumimoji="1" lang="ja-JP" altLang="en-US" sz="1000"/>
              <a:t>特大</a:t>
            </a:r>
            <a:r>
              <a:rPr kumimoji="1" lang="en-US" altLang="ja-JP" sz="1000"/>
              <a:t>)</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6745066" y="3831124"/>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強化用</a:t>
            </a:r>
            <a:r>
              <a:rPr kumimoji="1" lang="en-US" altLang="ja-JP" sz="1100"/>
              <a:t>TR</a:t>
            </a:r>
            <a:r>
              <a:rPr kumimoji="1" lang="ja-JP" altLang="en-US" sz="11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5272424" y="3837907"/>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05" name="四角形: 角を丸くする 323">
            <a:extLst>
              <a:ext uri="{FF2B5EF4-FFF2-40B4-BE49-F238E27FC236}">
                <a16:creationId xmlns:a16="http://schemas.microsoft.com/office/drawing/2014/main" id="{842EA0FD-DBF1-4128-A7AC-86177D93A76F}"/>
              </a:ext>
            </a:extLst>
          </p:cNvPr>
          <p:cNvSpPr/>
          <p:nvPr/>
        </p:nvSpPr>
        <p:spPr>
          <a:xfrm>
            <a:off x="5415369" y="494280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ja-JP" altLang="en-US" sz="1000"/>
              <a:t>（大）</a:t>
            </a:r>
            <a:endParaRPr kumimoji="1" lang="en-US" altLang="ja-JP" sz="1000"/>
          </a:p>
        </p:txBody>
      </p:sp>
      <p:sp>
        <p:nvSpPr>
          <p:cNvPr id="106" name="四角形: 角を丸くする 323">
            <a:extLst>
              <a:ext uri="{FF2B5EF4-FFF2-40B4-BE49-F238E27FC236}">
                <a16:creationId xmlns:a16="http://schemas.microsoft.com/office/drawing/2014/main" id="{BADECB4D-E02C-4FEA-BDD3-5875FEADD199}"/>
              </a:ext>
            </a:extLst>
          </p:cNvPr>
          <p:cNvSpPr/>
          <p:nvPr/>
        </p:nvSpPr>
        <p:spPr>
          <a:xfrm>
            <a:off x="5422859" y="5618388"/>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ja-JP" altLang="en-US" sz="1000"/>
              <a:t>（中）</a:t>
            </a:r>
            <a:endParaRPr kumimoji="1" lang="en-US" altLang="ja-JP" sz="1000"/>
          </a:p>
        </p:txBody>
      </p:sp>
      <p:sp>
        <p:nvSpPr>
          <p:cNvPr id="107" name="四角形: 角を丸くする 323">
            <a:extLst>
              <a:ext uri="{FF2B5EF4-FFF2-40B4-BE49-F238E27FC236}">
                <a16:creationId xmlns:a16="http://schemas.microsoft.com/office/drawing/2014/main" id="{F34F180B-177E-4C39-8FFF-9887DB252CBF}"/>
              </a:ext>
            </a:extLst>
          </p:cNvPr>
          <p:cNvSpPr/>
          <p:nvPr/>
        </p:nvSpPr>
        <p:spPr>
          <a:xfrm>
            <a:off x="5415368" y="6293288"/>
            <a:ext cx="428191" cy="9526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r>
              <a:rPr kumimoji="1" lang="en-US" altLang="ja-JP" sz="1200"/>
              <a:t>TR</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371721" y="4471563"/>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258885" y="4502029"/>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918436" y="4479661"/>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5886210" y="4173533"/>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683611" y="445802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78" name="四角形: 角を丸くする 323">
            <a:extLst>
              <a:ext uri="{FF2B5EF4-FFF2-40B4-BE49-F238E27FC236}">
                <a16:creationId xmlns:a16="http://schemas.microsoft.com/office/drawing/2014/main" id="{227E811E-3407-4809-840E-2B1C0ACE0197}"/>
              </a:ext>
            </a:extLst>
          </p:cNvPr>
          <p:cNvSpPr/>
          <p:nvPr/>
        </p:nvSpPr>
        <p:spPr>
          <a:xfrm>
            <a:off x="6342142" y="5220880"/>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a:t>
            </a:r>
          </a:p>
        </p:txBody>
      </p:sp>
      <p:sp>
        <p:nvSpPr>
          <p:cNvPr id="179" name="二等辺三角形 178">
            <a:extLst>
              <a:ext uri="{FF2B5EF4-FFF2-40B4-BE49-F238E27FC236}">
                <a16:creationId xmlns:a16="http://schemas.microsoft.com/office/drawing/2014/main" id="{2D7DEA0C-581B-4E60-AE84-83C30CCC81C9}"/>
              </a:ext>
            </a:extLst>
          </p:cNvPr>
          <p:cNvSpPr/>
          <p:nvPr/>
        </p:nvSpPr>
        <p:spPr>
          <a:xfrm rot="5400000">
            <a:off x="7229306" y="5251346"/>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0" name="二等辺三角形 179">
            <a:extLst>
              <a:ext uri="{FF2B5EF4-FFF2-40B4-BE49-F238E27FC236}">
                <a16:creationId xmlns:a16="http://schemas.microsoft.com/office/drawing/2014/main" id="{D614528D-D532-4B8D-B319-A2CE5B29F9D8}"/>
              </a:ext>
            </a:extLst>
          </p:cNvPr>
          <p:cNvSpPr/>
          <p:nvPr/>
        </p:nvSpPr>
        <p:spPr>
          <a:xfrm rot="16200000">
            <a:off x="5888857" y="5228978"/>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1" name="テキスト ボックス 180">
            <a:extLst>
              <a:ext uri="{FF2B5EF4-FFF2-40B4-BE49-F238E27FC236}">
                <a16:creationId xmlns:a16="http://schemas.microsoft.com/office/drawing/2014/main" id="{5B944876-8C1B-40D0-BB71-DDFCB5BE37FF}"/>
              </a:ext>
            </a:extLst>
          </p:cNvPr>
          <p:cNvSpPr txBox="1"/>
          <p:nvPr/>
        </p:nvSpPr>
        <p:spPr>
          <a:xfrm>
            <a:off x="5856631" y="4922850"/>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82" name="四角形: 角を丸くする 323">
            <a:extLst>
              <a:ext uri="{FF2B5EF4-FFF2-40B4-BE49-F238E27FC236}">
                <a16:creationId xmlns:a16="http://schemas.microsoft.com/office/drawing/2014/main" id="{E7182541-9ED0-410E-A069-3C2D5459C29E}"/>
              </a:ext>
            </a:extLst>
          </p:cNvPr>
          <p:cNvSpPr/>
          <p:nvPr/>
        </p:nvSpPr>
        <p:spPr>
          <a:xfrm>
            <a:off x="7654032" y="5207343"/>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83" name="四角形: 角を丸くする 323">
            <a:extLst>
              <a:ext uri="{FF2B5EF4-FFF2-40B4-BE49-F238E27FC236}">
                <a16:creationId xmlns:a16="http://schemas.microsoft.com/office/drawing/2014/main" id="{F3E5845F-029F-47EB-96E1-88735442937B}"/>
              </a:ext>
            </a:extLst>
          </p:cNvPr>
          <p:cNvSpPr/>
          <p:nvPr/>
        </p:nvSpPr>
        <p:spPr>
          <a:xfrm>
            <a:off x="6368673" y="592196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p:txBody>
      </p:sp>
      <p:sp>
        <p:nvSpPr>
          <p:cNvPr id="184" name="二等辺三角形 183">
            <a:extLst>
              <a:ext uri="{FF2B5EF4-FFF2-40B4-BE49-F238E27FC236}">
                <a16:creationId xmlns:a16="http://schemas.microsoft.com/office/drawing/2014/main" id="{F98DD724-D573-4F20-B13E-E31A67BD05BD}"/>
              </a:ext>
            </a:extLst>
          </p:cNvPr>
          <p:cNvSpPr/>
          <p:nvPr/>
        </p:nvSpPr>
        <p:spPr>
          <a:xfrm rot="5400000">
            <a:off x="7255837" y="595243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5" name="二等辺三角形 184">
            <a:extLst>
              <a:ext uri="{FF2B5EF4-FFF2-40B4-BE49-F238E27FC236}">
                <a16:creationId xmlns:a16="http://schemas.microsoft.com/office/drawing/2014/main" id="{E2CDB8DE-1359-456B-B3D3-6C0D169720C7}"/>
              </a:ext>
            </a:extLst>
          </p:cNvPr>
          <p:cNvSpPr/>
          <p:nvPr/>
        </p:nvSpPr>
        <p:spPr>
          <a:xfrm rot="16200000">
            <a:off x="5915388" y="5930064"/>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6" name="テキスト ボックス 185">
            <a:extLst>
              <a:ext uri="{FF2B5EF4-FFF2-40B4-BE49-F238E27FC236}">
                <a16:creationId xmlns:a16="http://schemas.microsoft.com/office/drawing/2014/main" id="{7957442A-6F9F-4AE2-AD0B-23EF4D2FC4AA}"/>
              </a:ext>
            </a:extLst>
          </p:cNvPr>
          <p:cNvSpPr txBox="1"/>
          <p:nvPr/>
        </p:nvSpPr>
        <p:spPr>
          <a:xfrm>
            <a:off x="5883162" y="5623936"/>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97" name="四角形: 角を丸くする 323">
            <a:extLst>
              <a:ext uri="{FF2B5EF4-FFF2-40B4-BE49-F238E27FC236}">
                <a16:creationId xmlns:a16="http://schemas.microsoft.com/office/drawing/2014/main" id="{36D7B6BC-154C-4E62-8840-C1F8C0E5B6C1}"/>
              </a:ext>
            </a:extLst>
          </p:cNvPr>
          <p:cNvSpPr/>
          <p:nvPr/>
        </p:nvSpPr>
        <p:spPr>
          <a:xfrm>
            <a:off x="7680563" y="5908429"/>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2505814" cy="307777"/>
          </a:xfrm>
          <a:prstGeom prst="rect">
            <a:avLst/>
          </a:prstGeom>
          <a:noFill/>
        </p:spPr>
        <p:txBody>
          <a:bodyPr wrap="none" rtlCol="0">
            <a:spAutoFit/>
          </a:bodyPr>
          <a:lstStyle/>
          <a:p>
            <a:pPr marL="342900" indent="-342900">
              <a:buAutoNum type="arabicPeriod"/>
            </a:pPr>
            <a:r>
              <a:rPr kumimoji="1" lang="ja-JP" altLang="en-US" sz="1400" b="1"/>
              <a:t>強化用</a:t>
            </a:r>
            <a:r>
              <a:rPr kumimoji="1" lang="en-US" altLang="ja-JP" sz="1400" b="1"/>
              <a:t>TR</a:t>
            </a:r>
            <a:r>
              <a:rPr kumimoji="1" lang="ja-JP" altLang="en-US" sz="1400" b="1"/>
              <a:t>カード選択画面</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169551"/>
          </a:xfrm>
          <a:prstGeom prst="rect">
            <a:avLst/>
          </a:prstGeom>
          <a:noFill/>
        </p:spPr>
        <p:txBody>
          <a:bodyPr wrap="square" rtlCol="0" anchor="t">
            <a:spAutoFit/>
          </a:bodyPr>
          <a:lstStyle/>
          <a:p>
            <a:r>
              <a:rPr lang="ja-JP" altLang="en-US" sz="1000">
                <a:ea typeface="メイリオ"/>
              </a:rPr>
              <a:t>「＋」で使用する強化用TRカードを加算。</a:t>
            </a:r>
            <a:endParaRPr lang="ja-JP">
              <a:ea typeface="メイリオ" panose="020B0604030504040204" pitchFamily="34" charset="-128"/>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endParaRPr lang="ja-JP" sz="1000">
              <a:ea typeface="メイリオ" panose="020B0604030504040204" pitchFamily="34" charset="-128"/>
            </a:endParaRPr>
          </a:p>
          <a:p>
            <a:r>
              <a:rPr lang="ja-JP" altLang="en-US" sz="1000">
                <a:ea typeface="メイリオ"/>
              </a:rPr>
              <a:t>「最大数」を押</a:t>
            </a:r>
            <a:r>
              <a:rPr lang="ja-JP" sz="1000">
                <a:ea typeface="メイリオ"/>
              </a:rPr>
              <a:t>す</a:t>
            </a:r>
            <a:r>
              <a:rPr lang="ja-JP" altLang="en-US" sz="1000">
                <a:ea typeface="メイリオ"/>
              </a:rPr>
              <a:t>ことで、</a:t>
            </a:r>
          </a:p>
          <a:p>
            <a:r>
              <a:rPr lang="ja-JP" sz="1000">
                <a:ea typeface="メイリオ"/>
              </a:rPr>
              <a:t>最大経験値に応じて、最効率の枚数を</a:t>
            </a:r>
            <a:r>
              <a:rPr lang="ja-JP" altLang="en-US" sz="1000">
                <a:ea typeface="メイリオ"/>
              </a:rPr>
              <a:t>選択。</a:t>
            </a:r>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Tree>
    <p:extLst>
      <p:ext uri="{BB962C8B-B14F-4D97-AF65-F5344CB8AC3E}">
        <p14:creationId xmlns:p14="http://schemas.microsoft.com/office/powerpoint/2010/main" val="134847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強化確認ウィンドウ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Tree>
    <p:extLst>
      <p:ext uri="{BB962C8B-B14F-4D97-AF65-F5344CB8AC3E}">
        <p14:creationId xmlns:p14="http://schemas.microsoft.com/office/powerpoint/2010/main" val="249900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103187" cy="307777"/>
          </a:xfrm>
          <a:prstGeom prst="rect">
            <a:avLst/>
          </a:prstGeom>
          <a:noFill/>
        </p:spPr>
        <p:txBody>
          <a:bodyPr wrap="none" rtlCol="0">
            <a:spAutoFit/>
          </a:bodyPr>
          <a:lstStyle/>
          <a:p>
            <a:r>
              <a:rPr kumimoji="1" lang="en-US" altLang="ja-JP" sz="1400" b="1"/>
              <a:t>1. </a:t>
            </a:r>
            <a:r>
              <a:rPr kumimoji="1" lang="ja-JP" altLang="en-US" sz="1400" b="1"/>
              <a:t>強化画面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845925" cy="1785104"/>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強化</a:t>
            </a:r>
            <a:r>
              <a:rPr kumimoji="1" lang="en-US" altLang="ja-JP" sz="1000"/>
              <a:t>TR</a:t>
            </a:r>
            <a:r>
              <a:rPr kumimoji="1" lang="ja-JP" altLang="en-US" sz="1000"/>
              <a:t>カード選択画面に戻る。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74102" y="1517259"/>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49331"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3" name="テキスト ボックス 498">
            <a:extLst>
              <a:ext uri="{FF2B5EF4-FFF2-40B4-BE49-F238E27FC236}">
                <a16:creationId xmlns:a16="http://schemas.microsoft.com/office/drawing/2014/main" id="{08594028-B99F-2A4A-A5D7-233C8C98311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7440981" y="2164267"/>
            <a:ext cx="178861" cy="191713"/>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7440393" y="2350330"/>
            <a:ext cx="183689" cy="184759"/>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6525010" y="2346489"/>
            <a:ext cx="184709" cy="191998"/>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129" name="楕円 515">
            <a:extLst>
              <a:ext uri="{FF2B5EF4-FFF2-40B4-BE49-F238E27FC236}">
                <a16:creationId xmlns:a16="http://schemas.microsoft.com/office/drawing/2014/main" id="{23FD1C1B-BD12-484B-B9A8-9CB88F4338B4}"/>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30" name="楕円 516">
            <a:extLst>
              <a:ext uri="{FF2B5EF4-FFF2-40B4-BE49-F238E27FC236}">
                <a16:creationId xmlns:a16="http://schemas.microsoft.com/office/drawing/2014/main" id="{105F0A21-0BF6-E940-8D57-EE7CF7238622}"/>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2" name="テキスト ボックス 517">
            <a:extLst>
              <a:ext uri="{FF2B5EF4-FFF2-40B4-BE49-F238E27FC236}">
                <a16:creationId xmlns:a16="http://schemas.microsoft.com/office/drawing/2014/main" id="{C617D740-B8CB-074E-A498-82A025B73D16}"/>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84" name="正方形/長方形 183">
            <a:extLst>
              <a:ext uri="{FF2B5EF4-FFF2-40B4-BE49-F238E27FC236}">
                <a16:creationId xmlns:a16="http://schemas.microsoft.com/office/drawing/2014/main" id="{74E620F5-F713-C047-9515-10E318D4B276}"/>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5" name="正方形/長方形 184">
            <a:extLst>
              <a:ext uri="{FF2B5EF4-FFF2-40B4-BE49-F238E27FC236}">
                <a16:creationId xmlns:a16="http://schemas.microsoft.com/office/drawing/2014/main" id="{A20BCE8A-CA3F-E14D-93B4-0A331DAFDF6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6" name="正方形/長方形 185">
            <a:extLst>
              <a:ext uri="{FF2B5EF4-FFF2-40B4-BE49-F238E27FC236}">
                <a16:creationId xmlns:a16="http://schemas.microsoft.com/office/drawing/2014/main" id="{C67571A5-AEC9-CB4D-9502-A80A35A64C1E}"/>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88" name="楕円 516">
            <a:extLst>
              <a:ext uri="{FF2B5EF4-FFF2-40B4-BE49-F238E27FC236}">
                <a16:creationId xmlns:a16="http://schemas.microsoft.com/office/drawing/2014/main" id="{B672D2ED-872B-764D-994B-214032530E7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89" name="テキスト ボックス 517">
            <a:extLst>
              <a:ext uri="{FF2B5EF4-FFF2-40B4-BE49-F238E27FC236}">
                <a16:creationId xmlns:a16="http://schemas.microsoft.com/office/drawing/2014/main" id="{BF26595E-A698-C94A-B057-54B0A504E336}"/>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0" name="テキスト ボックス 517">
            <a:extLst>
              <a:ext uri="{FF2B5EF4-FFF2-40B4-BE49-F238E27FC236}">
                <a16:creationId xmlns:a16="http://schemas.microsoft.com/office/drawing/2014/main" id="{5E82B84F-67ED-F841-80C7-0D776E0EDF05}"/>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7" name="テキスト ボックス 514">
            <a:extLst>
              <a:ext uri="{FF2B5EF4-FFF2-40B4-BE49-F238E27FC236}">
                <a16:creationId xmlns:a16="http://schemas.microsoft.com/office/drawing/2014/main" id="{82C88FD5-7F39-1844-AE61-471533C14666}"/>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EA918BD0-09ED-414C-AA68-68FF247F5D4B}"/>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Tree>
    <p:extLst>
      <p:ext uri="{BB962C8B-B14F-4D97-AF65-F5344CB8AC3E}">
        <p14:creationId xmlns:p14="http://schemas.microsoft.com/office/powerpoint/2010/main" val="233209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TR</a:t>
            </a:r>
            <a:r>
              <a:rPr kumimoji="1" lang="ja-JP" altLang="en-US" sz="1400" b="1"/>
              <a:t>カード選択画面（進化）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323987"/>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a:t>
            </a:r>
            <a:endParaRPr lang="en-US" altLang="ja-JP" sz="1000">
              <a:ea typeface="メイリオ"/>
            </a:endParaRPr>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進化カード選択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7" name="正方形/長方形 46">
            <a:extLst>
              <a:ext uri="{FF2B5EF4-FFF2-40B4-BE49-F238E27FC236}">
                <a16:creationId xmlns:a16="http://schemas.microsoft.com/office/drawing/2014/main" id="{FE438D8A-2DAE-8F41-A3C6-265C00566FE9}"/>
              </a:ext>
            </a:extLst>
          </p:cNvPr>
          <p:cNvSpPr/>
          <p:nvPr/>
        </p:nvSpPr>
        <p:spPr>
          <a:xfrm>
            <a:off x="7234489" y="985277"/>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8" name="正方形/長方形 47">
            <a:extLst>
              <a:ext uri="{FF2B5EF4-FFF2-40B4-BE49-F238E27FC236}">
                <a16:creationId xmlns:a16="http://schemas.microsoft.com/office/drawing/2014/main" id="{6C2B26C8-1F79-5D4A-9D58-50B5673F3B47}"/>
              </a:ext>
            </a:extLst>
          </p:cNvPr>
          <p:cNvSpPr/>
          <p:nvPr/>
        </p:nvSpPr>
        <p:spPr>
          <a:xfrm>
            <a:off x="5170126" y="425107"/>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49" name="正方形/長方形 48">
            <a:extLst>
              <a:ext uri="{FF2B5EF4-FFF2-40B4-BE49-F238E27FC236}">
                <a16:creationId xmlns:a16="http://schemas.microsoft.com/office/drawing/2014/main" id="{94594541-87DE-6B4B-8501-C63D65E2C8CA}"/>
              </a:ext>
            </a:extLst>
          </p:cNvPr>
          <p:cNvSpPr/>
          <p:nvPr/>
        </p:nvSpPr>
        <p:spPr>
          <a:xfrm>
            <a:off x="5920805" y="425107"/>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0" name="正方形/長方形 59">
            <a:extLst>
              <a:ext uri="{FF2B5EF4-FFF2-40B4-BE49-F238E27FC236}">
                <a16:creationId xmlns:a16="http://schemas.microsoft.com/office/drawing/2014/main" id="{394A00A9-4DFA-EF45-8C24-9660FA237B4C}"/>
              </a:ext>
            </a:extLst>
          </p:cNvPr>
          <p:cNvSpPr/>
          <p:nvPr/>
        </p:nvSpPr>
        <p:spPr>
          <a:xfrm>
            <a:off x="5920804" y="611707"/>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1" name="楕円 488">
            <a:extLst>
              <a:ext uri="{FF2B5EF4-FFF2-40B4-BE49-F238E27FC236}">
                <a16:creationId xmlns:a16="http://schemas.microsoft.com/office/drawing/2014/main" id="{7AA1EC95-D804-6641-97C6-A31BF1D7A8A7}"/>
              </a:ext>
            </a:extLst>
          </p:cNvPr>
          <p:cNvSpPr>
            <a:spLocks noChangeAspect="1"/>
          </p:cNvSpPr>
          <p:nvPr/>
        </p:nvSpPr>
        <p:spPr>
          <a:xfrm>
            <a:off x="8364720" y="998878"/>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2" name="グループ化 61">
            <a:extLst>
              <a:ext uri="{FF2B5EF4-FFF2-40B4-BE49-F238E27FC236}">
                <a16:creationId xmlns:a16="http://schemas.microsoft.com/office/drawing/2014/main" id="{0C400EF5-9E75-2146-ABA6-BDB678BEF048}"/>
              </a:ext>
            </a:extLst>
          </p:cNvPr>
          <p:cNvGrpSpPr/>
          <p:nvPr/>
        </p:nvGrpSpPr>
        <p:grpSpPr>
          <a:xfrm>
            <a:off x="5208952" y="1037987"/>
            <a:ext cx="675610" cy="90419"/>
            <a:chOff x="30317" y="482248"/>
            <a:chExt cx="581527" cy="70447"/>
          </a:xfrm>
        </p:grpSpPr>
        <p:sp>
          <p:nvSpPr>
            <p:cNvPr id="63" name="四角形: 角を丸くする 492">
              <a:extLst>
                <a:ext uri="{FF2B5EF4-FFF2-40B4-BE49-F238E27FC236}">
                  <a16:creationId xmlns:a16="http://schemas.microsoft.com/office/drawing/2014/main" id="{77791483-5E22-6A4C-8137-B31D98EED34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4" name="四角形: 角を丸くする 493">
              <a:extLst>
                <a:ext uri="{FF2B5EF4-FFF2-40B4-BE49-F238E27FC236}">
                  <a16:creationId xmlns:a16="http://schemas.microsoft.com/office/drawing/2014/main" id="{789F3F0F-10D4-A947-A168-5D3D131D642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5" name="正方形/長方形 64">
            <a:extLst>
              <a:ext uri="{FF2B5EF4-FFF2-40B4-BE49-F238E27FC236}">
                <a16:creationId xmlns:a16="http://schemas.microsoft.com/office/drawing/2014/main" id="{63DC992E-435E-AB4F-A1F7-27653A5CD20A}"/>
              </a:ext>
            </a:extLst>
          </p:cNvPr>
          <p:cNvSpPr/>
          <p:nvPr/>
        </p:nvSpPr>
        <p:spPr>
          <a:xfrm>
            <a:off x="7985166" y="611707"/>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6" name="正方形/長方形 65">
            <a:extLst>
              <a:ext uri="{FF2B5EF4-FFF2-40B4-BE49-F238E27FC236}">
                <a16:creationId xmlns:a16="http://schemas.microsoft.com/office/drawing/2014/main" id="{7CA670A7-0231-5140-A2D1-49F3C99307C5}"/>
              </a:ext>
            </a:extLst>
          </p:cNvPr>
          <p:cNvSpPr/>
          <p:nvPr/>
        </p:nvSpPr>
        <p:spPr>
          <a:xfrm>
            <a:off x="5920802" y="985278"/>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67" name="テキスト ボックス 66">
            <a:extLst>
              <a:ext uri="{FF2B5EF4-FFF2-40B4-BE49-F238E27FC236}">
                <a16:creationId xmlns:a16="http://schemas.microsoft.com/office/drawing/2014/main" id="{C2AB7D27-87B3-4632-ABBB-FF3C026DCDB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pic>
        <p:nvPicPr>
          <p:cNvPr id="70" name="グラフィックス 69" descr="驚いた顔 (塗りつぶしなし)">
            <a:extLst>
              <a:ext uri="{FF2B5EF4-FFF2-40B4-BE49-F238E27FC236}">
                <a16:creationId xmlns:a16="http://schemas.microsoft.com/office/drawing/2014/main" id="{143C428D-95F7-4E48-9DB5-045885869A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8342" y="3260421"/>
            <a:ext cx="224831" cy="224831"/>
          </a:xfrm>
          <a:prstGeom prst="rect">
            <a:avLst/>
          </a:prstGeom>
        </p:spPr>
      </p:pic>
    </p:spTree>
    <p:extLst>
      <p:ext uri="{BB962C8B-B14F-4D97-AF65-F5344CB8AC3E}">
        <p14:creationId xmlns:p14="http://schemas.microsoft.com/office/powerpoint/2010/main" val="4224389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進化素材選択画面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4708981"/>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5794636"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6414166" y="4144798"/>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４</a:t>
            </a:r>
            <a:endParaRPr kumimoji="1" lang="ja-JP" altLang="en-US"/>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円/楕円 102">
            <a:extLst>
              <a:ext uri="{FF2B5EF4-FFF2-40B4-BE49-F238E27FC236}">
                <a16:creationId xmlns:a16="http://schemas.microsoft.com/office/drawing/2014/main" id="{7DA0F023-7D6C-7749-9E69-6866A1F51CB7}"/>
              </a:ext>
            </a:extLst>
          </p:cNvPr>
          <p:cNvSpPr/>
          <p:nvPr/>
        </p:nvSpPr>
        <p:spPr>
          <a:xfrm>
            <a:off x="7002128" y="4146576"/>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542394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731724"/>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0" name="テキスト ボックス 69">
            <a:extLst>
              <a:ext uri="{FF2B5EF4-FFF2-40B4-BE49-F238E27FC236}">
                <a16:creationId xmlns:a16="http://schemas.microsoft.com/office/drawing/2014/main" id="{06D7DA7D-A996-47D1-B9BD-A553C2063C27}"/>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Tree>
    <p:extLst>
      <p:ext uri="{BB962C8B-B14F-4D97-AF65-F5344CB8AC3E}">
        <p14:creationId xmlns:p14="http://schemas.microsoft.com/office/powerpoint/2010/main" val="4274836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進化確認ウィンドウ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327C71EA-C232-42F9-B11B-F88B07FCA3E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Tree>
    <p:extLst>
      <p:ext uri="{BB962C8B-B14F-4D97-AF65-F5344CB8AC3E}">
        <p14:creationId xmlns:p14="http://schemas.microsoft.com/office/powerpoint/2010/main" val="338516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103187" cy="307777"/>
          </a:xfrm>
          <a:prstGeom prst="rect">
            <a:avLst/>
          </a:prstGeom>
          <a:noFill/>
        </p:spPr>
        <p:txBody>
          <a:bodyPr wrap="none" rtlCol="0" anchor="t">
            <a:spAutoFit/>
          </a:bodyPr>
          <a:lstStyle/>
          <a:p>
            <a:r>
              <a:rPr kumimoji="1" lang="en-US" altLang="ja-JP" sz="1400" b="1">
                <a:ea typeface="メイリオ"/>
              </a:rPr>
              <a:t>1. </a:t>
            </a:r>
            <a:r>
              <a:rPr kumimoji="1" lang="en-US" altLang="ja-JP" sz="1400" b="1" err="1">
                <a:ea typeface="メイリオ"/>
              </a:rPr>
              <a:t>進化</a:t>
            </a:r>
            <a:r>
              <a:rPr kumimoji="1" lang="ja-JP" altLang="en-US" sz="1400" b="1">
                <a:ea typeface="メイリオ"/>
              </a:rPr>
              <a:t>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30" name="正方形/長方形 29">
            <a:extLst>
              <a:ext uri="{FF2B5EF4-FFF2-40B4-BE49-F238E27FC236}">
                <a16:creationId xmlns:a16="http://schemas.microsoft.com/office/drawing/2014/main" id="{9A8656CB-E145-45BB-8F57-FF42686E3DFB}"/>
              </a:ext>
            </a:extLst>
          </p:cNvPr>
          <p:cNvSpPr/>
          <p:nvPr/>
        </p:nvSpPr>
        <p:spPr>
          <a:xfrm>
            <a:off x="5165606" y="1521171"/>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1" name="テキスト ボックス 496">
            <a:extLst>
              <a:ext uri="{FF2B5EF4-FFF2-40B4-BE49-F238E27FC236}">
                <a16:creationId xmlns:a16="http://schemas.microsoft.com/office/drawing/2014/main" id="{A0EC13C1-A68D-4926-AE1C-16820E957D26}"/>
              </a:ext>
            </a:extLst>
          </p:cNvPr>
          <p:cNvSpPr txBox="1"/>
          <p:nvPr/>
        </p:nvSpPr>
        <p:spPr>
          <a:xfrm>
            <a:off x="6440833" y="1512293"/>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3" name="図 32">
            <a:extLst>
              <a:ext uri="{FF2B5EF4-FFF2-40B4-BE49-F238E27FC236}">
                <a16:creationId xmlns:a16="http://schemas.microsoft.com/office/drawing/2014/main" id="{0C7B975D-8887-4777-B11D-8894D6AD8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273" y="1551252"/>
            <a:ext cx="1258542" cy="1779066"/>
          </a:xfrm>
          <a:prstGeom prst="rect">
            <a:avLst/>
          </a:prstGeom>
        </p:spPr>
      </p:pic>
      <p:sp>
        <p:nvSpPr>
          <p:cNvPr id="34" name="楕円 421">
            <a:extLst>
              <a:ext uri="{FF2B5EF4-FFF2-40B4-BE49-F238E27FC236}">
                <a16:creationId xmlns:a16="http://schemas.microsoft.com/office/drawing/2014/main" id="{50E1D4AA-8A52-4B6A-A5F4-F63D020D6F95}"/>
              </a:ext>
            </a:extLst>
          </p:cNvPr>
          <p:cNvSpPr/>
          <p:nvPr/>
        </p:nvSpPr>
        <p:spPr>
          <a:xfrm>
            <a:off x="5288667" y="1645926"/>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35" name="楕円 421">
            <a:extLst>
              <a:ext uri="{FF2B5EF4-FFF2-40B4-BE49-F238E27FC236}">
                <a16:creationId xmlns:a16="http://schemas.microsoft.com/office/drawing/2014/main" id="{036C212F-9F69-414F-B49C-982E01318A34}"/>
              </a:ext>
            </a:extLst>
          </p:cNvPr>
          <p:cNvSpPr/>
          <p:nvPr/>
        </p:nvSpPr>
        <p:spPr>
          <a:xfrm>
            <a:off x="5238616" y="1604311"/>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36" name="テキスト ボックス 498">
            <a:extLst>
              <a:ext uri="{FF2B5EF4-FFF2-40B4-BE49-F238E27FC236}">
                <a16:creationId xmlns:a16="http://schemas.microsoft.com/office/drawing/2014/main" id="{239B3D0C-A638-44DC-832A-5E3DD4F76B26}"/>
              </a:ext>
            </a:extLst>
          </p:cNvPr>
          <p:cNvSpPr txBox="1"/>
          <p:nvPr/>
        </p:nvSpPr>
        <p:spPr>
          <a:xfrm>
            <a:off x="6567258" y="2357901"/>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37" name="テキスト ボックス 499">
            <a:extLst>
              <a:ext uri="{FF2B5EF4-FFF2-40B4-BE49-F238E27FC236}">
                <a16:creationId xmlns:a16="http://schemas.microsoft.com/office/drawing/2014/main" id="{F905FEBA-85A8-462C-8C24-AE42F944EACF}"/>
              </a:ext>
            </a:extLst>
          </p:cNvPr>
          <p:cNvSpPr txBox="1"/>
          <p:nvPr/>
        </p:nvSpPr>
        <p:spPr>
          <a:xfrm>
            <a:off x="7488190" y="2351523"/>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8" name="テキスト ボックス 500">
            <a:extLst>
              <a:ext uri="{FF2B5EF4-FFF2-40B4-BE49-F238E27FC236}">
                <a16:creationId xmlns:a16="http://schemas.microsoft.com/office/drawing/2014/main" id="{ECDE85F6-0470-4DF4-B7CC-0C1D4B301C86}"/>
              </a:ext>
            </a:extLst>
          </p:cNvPr>
          <p:cNvSpPr txBox="1"/>
          <p:nvPr/>
        </p:nvSpPr>
        <p:spPr>
          <a:xfrm>
            <a:off x="7474589" y="2183311"/>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9" name="図 38">
            <a:extLst>
              <a:ext uri="{FF2B5EF4-FFF2-40B4-BE49-F238E27FC236}">
                <a16:creationId xmlns:a16="http://schemas.microsoft.com/office/drawing/2014/main" id="{44F915BD-D653-42D4-8763-887F41D0E207}"/>
              </a:ext>
            </a:extLst>
          </p:cNvPr>
          <p:cNvPicPr>
            <a:picLocks noChangeAspect="1"/>
          </p:cNvPicPr>
          <p:nvPr/>
        </p:nvPicPr>
        <p:blipFill>
          <a:blip r:embed="rId3"/>
          <a:stretch>
            <a:fillRect/>
          </a:stretch>
        </p:blipFill>
        <p:spPr>
          <a:xfrm>
            <a:off x="7466475" y="2198260"/>
            <a:ext cx="178861" cy="191713"/>
          </a:xfrm>
          <a:prstGeom prst="rect">
            <a:avLst/>
          </a:prstGeom>
        </p:spPr>
      </p:pic>
      <p:pic>
        <p:nvPicPr>
          <p:cNvPr id="40" name="図 39">
            <a:extLst>
              <a:ext uri="{FF2B5EF4-FFF2-40B4-BE49-F238E27FC236}">
                <a16:creationId xmlns:a16="http://schemas.microsoft.com/office/drawing/2014/main" id="{4060216C-52CF-46E5-BB9C-4D5E575115D2}"/>
              </a:ext>
            </a:extLst>
          </p:cNvPr>
          <p:cNvPicPr>
            <a:picLocks noChangeAspect="1"/>
          </p:cNvPicPr>
          <p:nvPr/>
        </p:nvPicPr>
        <p:blipFill>
          <a:blip r:embed="rId4"/>
          <a:stretch>
            <a:fillRect/>
          </a:stretch>
        </p:blipFill>
        <p:spPr>
          <a:xfrm>
            <a:off x="7465887" y="2384323"/>
            <a:ext cx="183689" cy="184759"/>
          </a:xfrm>
          <a:prstGeom prst="rect">
            <a:avLst/>
          </a:prstGeom>
        </p:spPr>
      </p:pic>
      <p:pic>
        <p:nvPicPr>
          <p:cNvPr id="41" name="図 40">
            <a:extLst>
              <a:ext uri="{FF2B5EF4-FFF2-40B4-BE49-F238E27FC236}">
                <a16:creationId xmlns:a16="http://schemas.microsoft.com/office/drawing/2014/main" id="{7DC2C413-A77F-4D41-83D4-35243B82FC9F}"/>
              </a:ext>
            </a:extLst>
          </p:cNvPr>
          <p:cNvPicPr>
            <a:picLocks noChangeAspect="1"/>
          </p:cNvPicPr>
          <p:nvPr/>
        </p:nvPicPr>
        <p:blipFill>
          <a:blip r:embed="rId5"/>
          <a:stretch>
            <a:fillRect/>
          </a:stretch>
        </p:blipFill>
        <p:spPr>
          <a:xfrm>
            <a:off x="6550504" y="2380482"/>
            <a:ext cx="184709" cy="191998"/>
          </a:xfrm>
          <a:prstGeom prst="rect">
            <a:avLst/>
          </a:prstGeom>
        </p:spPr>
      </p:pic>
      <p:sp>
        <p:nvSpPr>
          <p:cNvPr id="43" name="テキスト ボックス 511">
            <a:extLst>
              <a:ext uri="{FF2B5EF4-FFF2-40B4-BE49-F238E27FC236}">
                <a16:creationId xmlns:a16="http://schemas.microsoft.com/office/drawing/2014/main" id="{01BEDCFA-B0F4-47BE-AB5C-3315DCF6766C}"/>
              </a:ext>
            </a:extLst>
          </p:cNvPr>
          <p:cNvSpPr txBox="1"/>
          <p:nvPr/>
        </p:nvSpPr>
        <p:spPr>
          <a:xfrm>
            <a:off x="6663295" y="2181406"/>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44" name="図 43">
            <a:extLst>
              <a:ext uri="{FF2B5EF4-FFF2-40B4-BE49-F238E27FC236}">
                <a16:creationId xmlns:a16="http://schemas.microsoft.com/office/drawing/2014/main" id="{FE69DB85-05B3-4C80-A663-C849231208D0}"/>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4996" y="2214393"/>
            <a:ext cx="182357" cy="164595"/>
          </a:xfrm>
          <a:prstGeom prst="rect">
            <a:avLst/>
          </a:prstGeom>
        </p:spPr>
      </p:pic>
      <p:sp>
        <p:nvSpPr>
          <p:cNvPr id="45" name="楕円 515">
            <a:extLst>
              <a:ext uri="{FF2B5EF4-FFF2-40B4-BE49-F238E27FC236}">
                <a16:creationId xmlns:a16="http://schemas.microsoft.com/office/drawing/2014/main" id="{0ADDF3CC-6D06-4F4C-AFA8-EF31B116ADD6}"/>
              </a:ext>
            </a:extLst>
          </p:cNvPr>
          <p:cNvSpPr/>
          <p:nvPr/>
        </p:nvSpPr>
        <p:spPr>
          <a:xfrm>
            <a:off x="6546039" y="2610291"/>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46" name="楕円 516">
            <a:extLst>
              <a:ext uri="{FF2B5EF4-FFF2-40B4-BE49-F238E27FC236}">
                <a16:creationId xmlns:a16="http://schemas.microsoft.com/office/drawing/2014/main" id="{F7B0855B-A235-4EEB-A6C1-0987FE85000F}"/>
              </a:ext>
            </a:extLst>
          </p:cNvPr>
          <p:cNvSpPr/>
          <p:nvPr/>
        </p:nvSpPr>
        <p:spPr>
          <a:xfrm>
            <a:off x="6549651" y="286439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47" name="テキスト ボックス 517">
            <a:extLst>
              <a:ext uri="{FF2B5EF4-FFF2-40B4-BE49-F238E27FC236}">
                <a16:creationId xmlns:a16="http://schemas.microsoft.com/office/drawing/2014/main" id="{6F670ADC-A166-484E-8B42-8ABE50EADE0C}"/>
              </a:ext>
            </a:extLst>
          </p:cNvPr>
          <p:cNvSpPr txBox="1"/>
          <p:nvPr/>
        </p:nvSpPr>
        <p:spPr>
          <a:xfrm>
            <a:off x="6753756" y="3046584"/>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48" name="楕円 516">
            <a:extLst>
              <a:ext uri="{FF2B5EF4-FFF2-40B4-BE49-F238E27FC236}">
                <a16:creationId xmlns:a16="http://schemas.microsoft.com/office/drawing/2014/main" id="{CFF2F30B-EA42-434D-9936-C7FA78AE208A}"/>
              </a:ext>
            </a:extLst>
          </p:cNvPr>
          <p:cNvSpPr/>
          <p:nvPr/>
        </p:nvSpPr>
        <p:spPr>
          <a:xfrm>
            <a:off x="6544888" y="3096323"/>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49" name="テキスト ボックス 517">
            <a:extLst>
              <a:ext uri="{FF2B5EF4-FFF2-40B4-BE49-F238E27FC236}">
                <a16:creationId xmlns:a16="http://schemas.microsoft.com/office/drawing/2014/main" id="{F4DCAA48-AC0E-4A23-8297-9A63815C5DDA}"/>
              </a:ext>
            </a:extLst>
          </p:cNvPr>
          <p:cNvSpPr txBox="1"/>
          <p:nvPr/>
        </p:nvSpPr>
        <p:spPr>
          <a:xfrm>
            <a:off x="6764431" y="278616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0" name="テキスト ボックス 517">
            <a:extLst>
              <a:ext uri="{FF2B5EF4-FFF2-40B4-BE49-F238E27FC236}">
                <a16:creationId xmlns:a16="http://schemas.microsoft.com/office/drawing/2014/main" id="{40FD723B-F744-4422-9AC3-C42AE9C0F046}"/>
              </a:ext>
            </a:extLst>
          </p:cNvPr>
          <p:cNvSpPr txBox="1"/>
          <p:nvPr/>
        </p:nvSpPr>
        <p:spPr>
          <a:xfrm>
            <a:off x="6753756" y="254728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1" name="正方形/長方形 50">
            <a:extLst>
              <a:ext uri="{FF2B5EF4-FFF2-40B4-BE49-F238E27FC236}">
                <a16:creationId xmlns:a16="http://schemas.microsoft.com/office/drawing/2014/main" id="{DF10AFDE-4AA3-4219-871E-C48FC7FECF94}"/>
              </a:ext>
            </a:extLst>
          </p:cNvPr>
          <p:cNvSpPr/>
          <p:nvPr/>
        </p:nvSpPr>
        <p:spPr>
          <a:xfrm>
            <a:off x="6607117" y="2098130"/>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2" name="正方形/長方形 51">
            <a:extLst>
              <a:ext uri="{FF2B5EF4-FFF2-40B4-BE49-F238E27FC236}">
                <a16:creationId xmlns:a16="http://schemas.microsoft.com/office/drawing/2014/main" id="{5B0E8669-407C-41B5-B2BA-9CA2120C844C}"/>
              </a:ext>
            </a:extLst>
          </p:cNvPr>
          <p:cNvSpPr/>
          <p:nvPr/>
        </p:nvSpPr>
        <p:spPr>
          <a:xfrm>
            <a:off x="6566030" y="2105735"/>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3" name="正方形/長方形 52">
            <a:extLst>
              <a:ext uri="{FF2B5EF4-FFF2-40B4-BE49-F238E27FC236}">
                <a16:creationId xmlns:a16="http://schemas.microsoft.com/office/drawing/2014/main" id="{3326F951-4D62-48C5-84CB-588FFEDE6D15}"/>
              </a:ext>
            </a:extLst>
          </p:cNvPr>
          <p:cNvSpPr/>
          <p:nvPr/>
        </p:nvSpPr>
        <p:spPr>
          <a:xfrm>
            <a:off x="7706646" y="2099002"/>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4" name="テキスト ボックス 514">
            <a:extLst>
              <a:ext uri="{FF2B5EF4-FFF2-40B4-BE49-F238E27FC236}">
                <a16:creationId xmlns:a16="http://schemas.microsoft.com/office/drawing/2014/main" id="{18A4C4F0-ADD4-45C8-B98D-9C378476AE8F}"/>
              </a:ext>
            </a:extLst>
          </p:cNvPr>
          <p:cNvSpPr txBox="1"/>
          <p:nvPr/>
        </p:nvSpPr>
        <p:spPr>
          <a:xfrm>
            <a:off x="7729852" y="1930168"/>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55" name="テキスト ボックス 514">
            <a:extLst>
              <a:ext uri="{FF2B5EF4-FFF2-40B4-BE49-F238E27FC236}">
                <a16:creationId xmlns:a16="http://schemas.microsoft.com/office/drawing/2014/main" id="{727ABCDE-EE5A-4575-969F-5D43F97E6B17}"/>
              </a:ext>
            </a:extLst>
          </p:cNvPr>
          <p:cNvSpPr txBox="1"/>
          <p:nvPr/>
        </p:nvSpPr>
        <p:spPr>
          <a:xfrm>
            <a:off x="6475387" y="1921298"/>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Tree>
    <p:extLst>
      <p:ext uri="{BB962C8B-B14F-4D97-AF65-F5344CB8AC3E}">
        <p14:creationId xmlns:p14="http://schemas.microsoft.com/office/powerpoint/2010/main" val="72265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TR</a:t>
            </a:r>
            <a:r>
              <a:rPr kumimoji="1" lang="ja-JP" altLang="en-US" sz="1400" b="1"/>
              <a:t>カード選択画面（分解）</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780983" cy="246221"/>
          </a:xfrm>
          <a:prstGeom prst="rect">
            <a:avLst/>
          </a:prstGeom>
          <a:noFill/>
        </p:spPr>
        <p:txBody>
          <a:bodyPr wrap="none" rtlCol="0">
            <a:spAutoFit/>
          </a:bodyPr>
          <a:lstStyle/>
          <a:p>
            <a:r>
              <a:rPr kumimoji="1" lang="en-US" altLang="ja-JP" sz="1000"/>
              <a:t>SHOP</a:t>
            </a:r>
            <a:r>
              <a:rPr kumimoji="1" lang="ja-JP" altLang="en-US" sz="1000"/>
              <a:t>へ。</a:t>
            </a:r>
            <a:endParaRPr kumimoji="1" lang="en-US" altLang="ja-JP" sz="1000"/>
          </a:p>
        </p:txBody>
      </p:sp>
      <p:sp>
        <p:nvSpPr>
          <p:cNvPr id="6" name="テキスト ボックス 5">
            <a:extLst>
              <a:ext uri="{FF2B5EF4-FFF2-40B4-BE49-F238E27FC236}">
                <a16:creationId xmlns:a16="http://schemas.microsoft.com/office/drawing/2014/main" id="{6C390C9C-F98A-4156-BEB7-B0E4C8E7BED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7" name="スライド番号プレースホルダー 69">
            <a:extLst>
              <a:ext uri="{FF2B5EF4-FFF2-40B4-BE49-F238E27FC236}">
                <a16:creationId xmlns:a16="http://schemas.microsoft.com/office/drawing/2014/main" id="{B5B6B2FC-1CF7-4039-9E20-7D0AE3CC93E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Tree>
    <p:extLst>
      <p:ext uri="{BB962C8B-B14F-4D97-AF65-F5344CB8AC3E}">
        <p14:creationId xmlns:p14="http://schemas.microsoft.com/office/powerpoint/2010/main" val="1956840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TR</a:t>
            </a:r>
            <a:r>
              <a:rPr kumimoji="1" lang="ja-JP" altLang="en-US" sz="1400" b="1"/>
              <a:t>カード一覧画面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4093428"/>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t>TR</a:t>
            </a:r>
            <a:r>
              <a:rPr kumimoji="1" lang="ja-JP" altLang="en-US" sz="1600"/>
              <a:t>カード一覧</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27" name="グラフィックス 26" descr="開錠">
            <a:extLst>
              <a:ext uri="{FF2B5EF4-FFF2-40B4-BE49-F238E27FC236}">
                <a16:creationId xmlns:a16="http://schemas.microsoft.com/office/drawing/2014/main" id="{E150B2EA-C5E1-324A-9B9A-F114E095DD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0" name="グラフィックス 29" descr="開錠">
            <a:extLst>
              <a:ext uri="{FF2B5EF4-FFF2-40B4-BE49-F238E27FC236}">
                <a16:creationId xmlns:a16="http://schemas.microsoft.com/office/drawing/2014/main" id="{EACDAC33-67F8-F24F-9984-6F7666692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3" name="グラフィックス 32" descr="開錠">
            <a:extLst>
              <a:ext uri="{FF2B5EF4-FFF2-40B4-BE49-F238E27FC236}">
                <a16:creationId xmlns:a16="http://schemas.microsoft.com/office/drawing/2014/main" id="{6EBCEA28-8C25-C243-9C9D-7E403BDB7C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4" name="グラフィックス 33" descr="開錠">
            <a:extLst>
              <a:ext uri="{FF2B5EF4-FFF2-40B4-BE49-F238E27FC236}">
                <a16:creationId xmlns:a16="http://schemas.microsoft.com/office/drawing/2014/main" id="{976879CA-C53A-594B-8CCD-3CDA90E46A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5" name="グラフィックス 34" descr="開錠">
            <a:extLst>
              <a:ext uri="{FF2B5EF4-FFF2-40B4-BE49-F238E27FC236}">
                <a16:creationId xmlns:a16="http://schemas.microsoft.com/office/drawing/2014/main" id="{D6801123-043A-4C48-ADDF-3A85674107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36" name="グラフィックス 35" descr="開錠">
            <a:extLst>
              <a:ext uri="{FF2B5EF4-FFF2-40B4-BE49-F238E27FC236}">
                <a16:creationId xmlns:a16="http://schemas.microsoft.com/office/drawing/2014/main" id="{035FF09F-8B66-E94C-B4BD-E73FE620B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37" name="グラフィックス 36" descr="開錠">
            <a:extLst>
              <a:ext uri="{FF2B5EF4-FFF2-40B4-BE49-F238E27FC236}">
                <a16:creationId xmlns:a16="http://schemas.microsoft.com/office/drawing/2014/main" id="{AC6BFEB9-20D1-C04C-A988-27D587CA9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38" name="グラフィックス 37" descr="開錠">
            <a:extLst>
              <a:ext uri="{FF2B5EF4-FFF2-40B4-BE49-F238E27FC236}">
                <a16:creationId xmlns:a16="http://schemas.microsoft.com/office/drawing/2014/main" id="{7FFF29D2-CFA7-A54C-8F33-2BAF2778B1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39" name="グラフィックス 38" descr="開錠">
            <a:extLst>
              <a:ext uri="{FF2B5EF4-FFF2-40B4-BE49-F238E27FC236}">
                <a16:creationId xmlns:a16="http://schemas.microsoft.com/office/drawing/2014/main" id="{1CEFA0E0-8C78-F647-9E96-AA5892D55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40" name="グラフィックス 39" descr="開錠">
            <a:extLst>
              <a:ext uri="{FF2B5EF4-FFF2-40B4-BE49-F238E27FC236}">
                <a16:creationId xmlns:a16="http://schemas.microsoft.com/office/drawing/2014/main" id="{737726F9-AD6C-A947-9F0A-B76D81C61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41" name="グラフィックス 40" descr="開錠">
            <a:extLst>
              <a:ext uri="{FF2B5EF4-FFF2-40B4-BE49-F238E27FC236}">
                <a16:creationId xmlns:a16="http://schemas.microsoft.com/office/drawing/2014/main" id="{37EDF9B5-BC3D-F34E-88C8-4DCB473D8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43" name="グラフィックス 42" descr="開錠">
            <a:extLst>
              <a:ext uri="{FF2B5EF4-FFF2-40B4-BE49-F238E27FC236}">
                <a16:creationId xmlns:a16="http://schemas.microsoft.com/office/drawing/2014/main" id="{E2735F4F-73B7-C545-8803-9ABB5015B9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44" name="グラフィックス 43" descr="開錠">
            <a:extLst>
              <a:ext uri="{FF2B5EF4-FFF2-40B4-BE49-F238E27FC236}">
                <a16:creationId xmlns:a16="http://schemas.microsoft.com/office/drawing/2014/main" id="{04E6785C-BDA3-BB4B-8594-2A78FBA768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45" name="グラフィックス 44" descr="開錠">
            <a:extLst>
              <a:ext uri="{FF2B5EF4-FFF2-40B4-BE49-F238E27FC236}">
                <a16:creationId xmlns:a16="http://schemas.microsoft.com/office/drawing/2014/main" id="{F4865696-1ED5-3349-8A47-AFA1D4DE69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46" name="グラフィックス 45" descr="開錠">
            <a:extLst>
              <a:ext uri="{FF2B5EF4-FFF2-40B4-BE49-F238E27FC236}">
                <a16:creationId xmlns:a16="http://schemas.microsoft.com/office/drawing/2014/main" id="{2EC2D677-F51F-4447-A22B-33AE30BC15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47" name="グラフィックス 46" descr="開錠">
            <a:extLst>
              <a:ext uri="{FF2B5EF4-FFF2-40B4-BE49-F238E27FC236}">
                <a16:creationId xmlns:a16="http://schemas.microsoft.com/office/drawing/2014/main" id="{B1DEEDDD-301E-A242-AFFE-F762954614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48" name="グラフィックス 47" descr="開錠">
            <a:extLst>
              <a:ext uri="{FF2B5EF4-FFF2-40B4-BE49-F238E27FC236}">
                <a16:creationId xmlns:a16="http://schemas.microsoft.com/office/drawing/2014/main" id="{503F90A1-0E7B-9A40-92E3-DD56CB5C6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49" name="グラフィックス 48" descr="開錠">
            <a:extLst>
              <a:ext uri="{FF2B5EF4-FFF2-40B4-BE49-F238E27FC236}">
                <a16:creationId xmlns:a16="http://schemas.microsoft.com/office/drawing/2014/main" id="{2CCBD342-47CE-8745-94D2-0841E77177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0" name="グラフィックス 49" descr="開錠">
            <a:extLst>
              <a:ext uri="{FF2B5EF4-FFF2-40B4-BE49-F238E27FC236}">
                <a16:creationId xmlns:a16="http://schemas.microsoft.com/office/drawing/2014/main" id="{010961F8-655B-5D47-A9BC-A86973BB3A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pic>
        <p:nvPicPr>
          <p:cNvPr id="53" name="グラフィックス 52" descr="驚いた顔 (塗りつぶしなし)">
            <a:extLst>
              <a:ext uri="{FF2B5EF4-FFF2-40B4-BE49-F238E27FC236}">
                <a16:creationId xmlns:a16="http://schemas.microsoft.com/office/drawing/2014/main" id="{AD08F055-EC91-4D35-942D-BDF8446868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950" y="2113893"/>
            <a:ext cx="224831" cy="224831"/>
          </a:xfrm>
          <a:prstGeom prst="rect">
            <a:avLst/>
          </a:prstGeom>
        </p:spPr>
      </p:pic>
    </p:spTree>
    <p:extLst>
      <p:ext uri="{BB962C8B-B14F-4D97-AF65-F5344CB8AC3E}">
        <p14:creationId xmlns:p14="http://schemas.microsoft.com/office/powerpoint/2010/main" val="360774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ソート項目の選択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658772" y="1927105"/>
            <a:ext cx="907388" cy="200055"/>
          </a:xfrm>
          <a:prstGeom prst="rect">
            <a:avLst/>
          </a:prstGeom>
        </p:spPr>
        <p:txBody>
          <a:bodyPr wrap="square">
            <a:spAutoFit/>
          </a:bodyPr>
          <a:lstStyle/>
          <a:p>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480539" y="1931520"/>
            <a:ext cx="782587" cy="200055"/>
          </a:xfrm>
          <a:prstGeom prst="rect">
            <a:avLst/>
          </a:prstGeom>
        </p:spPr>
        <p:txBody>
          <a:bodyPr wrap="square">
            <a:spAutoFit/>
          </a:bodyPr>
          <a:lstStyle/>
          <a:p>
            <a:r>
              <a:rPr lang="en-US" altLang="ja-JP" sz="700">
                <a:hlinkClick r:id="rId6" action="ppaction://hlinksldjump"/>
              </a:rPr>
              <a:t>TR</a:t>
            </a:r>
            <a:r>
              <a:rPr lang="ja-JP" altLang="en-US" sz="700">
                <a:hlinkClick r:id="rId6" action="ppaction://hlinksldjump"/>
              </a:rPr>
              <a:t>カード</a:t>
            </a:r>
            <a:r>
              <a:rPr lang="en-US" altLang="ja-JP" sz="700">
                <a:hlinkClick r:id="rId6"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897AEE40-7F11-4331-B12C-C9A76F1FB970}"/>
              </a:ext>
            </a:extLst>
          </p:cNvPr>
          <p:cNvSpPr txBox="1"/>
          <p:nvPr/>
        </p:nvSpPr>
        <p:spPr>
          <a:xfrm>
            <a:off x="2658772" y="3698298"/>
            <a:ext cx="782587" cy="215444"/>
          </a:xfrm>
          <a:prstGeom prst="rect">
            <a:avLst/>
          </a:prstGeom>
          <a:noFill/>
        </p:spPr>
        <p:txBody>
          <a:bodyPr wrap="square" rtlCol="0">
            <a:spAutoFit/>
          </a:bodyPr>
          <a:lstStyle/>
          <a:p>
            <a:r>
              <a:rPr kumimoji="1" lang="en-US" altLang="ja-JP" sz="800"/>
              <a:t>SHOP</a:t>
            </a:r>
            <a:r>
              <a:rPr kumimoji="1" lang="ja-JP" altLang="en-US" sz="800"/>
              <a:t>へ</a:t>
            </a:r>
          </a:p>
        </p:txBody>
      </p: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202001" y="3640272"/>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790009" y="2962595"/>
            <a:ext cx="3325314" cy="387912"/>
          </a:xfrm>
          <a:prstGeom prst="bentConnector3">
            <a:avLst>
              <a:gd name="adj1" fmla="val 99955"/>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12129" y="4632777"/>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07117" y="4245589"/>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658772" y="5384852"/>
            <a:ext cx="821984" cy="200055"/>
          </a:xfrm>
          <a:prstGeom prst="rect">
            <a:avLst/>
          </a:prstGeom>
        </p:spPr>
        <p:txBody>
          <a:bodyPr wrap="square">
            <a:spAutoFit/>
          </a:bodyPr>
          <a:lstStyle/>
          <a:p>
            <a:r>
              <a:rPr lang="en-US" altLang="ja-JP" sz="700">
                <a:hlinkClick r:id="rId12" action="ppaction://hlinksldjump"/>
              </a:rPr>
              <a:t>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733997" y="1927104"/>
            <a:ext cx="731118" cy="200055"/>
          </a:xfrm>
          <a:prstGeom prst="rect">
            <a:avLst/>
          </a:prstGeom>
        </p:spPr>
        <p:txBody>
          <a:bodyPr wrap="square">
            <a:spAutoFit/>
          </a:bodyPr>
          <a:lstStyle/>
          <a:p>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36074" y="3095663"/>
            <a:ext cx="952656" cy="200055"/>
          </a:xfrm>
          <a:prstGeom prst="rect">
            <a:avLst/>
          </a:prstGeom>
        </p:spPr>
        <p:txBody>
          <a:bodyPr wrap="square">
            <a:spAutoFit/>
          </a:bodyPr>
          <a:lstStyle/>
          <a:p>
            <a:pPr algn="ct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ja-JP" altLang="en-US" sz="700">
                <a:hlinkClick r:id="rId22" action="ppaction://hlinksldjump"/>
              </a:rPr>
              <a:t>進化画面</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946843" y="1927104"/>
            <a:ext cx="731118" cy="200055"/>
          </a:xfrm>
          <a:prstGeom prst="rect">
            <a:avLst/>
          </a:prstGeom>
        </p:spPr>
        <p:txBody>
          <a:bodyPr wrap="square">
            <a:spAutoFit/>
          </a:bodyPr>
          <a:lstStyle/>
          <a:p>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6002176" y="1927103"/>
            <a:ext cx="731118" cy="200055"/>
          </a:xfrm>
          <a:prstGeom prst="rect">
            <a:avLst/>
          </a:prstGeom>
        </p:spPr>
        <p:txBody>
          <a:bodyPr wrap="square">
            <a:spAutoFit/>
          </a:bodyPr>
          <a:lstStyle/>
          <a:p>
            <a:pPr algn="ctr"/>
            <a:r>
              <a:rPr lang="ja-JP" altLang="en-US" sz="700">
                <a:hlinkClick r:id="rId14" action="ppaction://hlinksldjump"/>
              </a:rPr>
              <a:t>強化画面</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524700" y="3082823"/>
            <a:ext cx="952656" cy="200055"/>
          </a:xfrm>
          <a:prstGeom prst="rect">
            <a:avLst/>
          </a:prstGeom>
        </p:spPr>
        <p:txBody>
          <a:bodyPr wrap="square">
            <a:spAutoFit/>
          </a:bodyPr>
          <a:lstStyle/>
          <a:p>
            <a:pPr algn="ct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4339613" y="3741870"/>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5352897" y="3751397"/>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4230048" y="4884056"/>
            <a:ext cx="952656" cy="200055"/>
          </a:xfrm>
          <a:prstGeom prst="rect">
            <a:avLst/>
          </a:prstGeom>
        </p:spPr>
        <p:txBody>
          <a:bodyPr wrap="square">
            <a:spAutoFit/>
          </a:bodyPr>
          <a:lstStyle/>
          <a:p>
            <a:pPr algn="ct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5209990" y="4878612"/>
            <a:ext cx="952656" cy="200055"/>
          </a:xfrm>
          <a:prstGeom prst="rect">
            <a:avLst/>
          </a:prstGeom>
        </p:spPr>
        <p:txBody>
          <a:bodyPr wrap="square">
            <a:spAutoFit/>
          </a:bodyPr>
          <a:lstStyle/>
          <a:p>
            <a:pPr algn="ctr"/>
            <a:r>
              <a:rPr lang="ja-JP" altLang="en-US" sz="700">
                <a:hlinkClick r:id="rId27" action="ppaction://hlinksldjump"/>
              </a:rPr>
              <a:t>フィルタ</a:t>
            </a:r>
            <a:endParaRPr lang="ja-JP" altLang="en-US" sz="700"/>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フィルタ項目の選択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20</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71127" cy="523220"/>
          </a:xfrm>
          <a:prstGeom prst="rect">
            <a:avLst/>
          </a:prstGeom>
          <a:noFill/>
        </p:spPr>
        <p:txBody>
          <a:bodyPr wrap="none" rtlCol="0">
            <a:spAutoFit/>
          </a:bodyPr>
          <a:lstStyle/>
          <a:p>
            <a:r>
              <a:rPr kumimoji="1" lang="en-US" altLang="ja-JP" sz="1400" b="1"/>
              <a:t>1. </a:t>
            </a:r>
            <a:r>
              <a:rPr kumimoji="1" lang="ja-JP" altLang="en-US" sz="1400" b="1"/>
              <a:t>装備</a:t>
            </a:r>
            <a:r>
              <a:rPr kumimoji="1" lang="en-US" altLang="ja-JP" sz="1400" b="1"/>
              <a:t>TOP</a:t>
            </a:r>
          </a:p>
          <a:p>
            <a:endParaRPr kumimoji="1" lang="en-US" altLang="ja-JP" sz="1400" b="1"/>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67" y="25622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3" name="四角形: 角を丸くする 54">
            <a:extLst>
              <a:ext uri="{FF2B5EF4-FFF2-40B4-BE49-F238E27FC236}">
                <a16:creationId xmlns:a16="http://schemas.microsoft.com/office/drawing/2014/main" id="{251CA305-851D-2C48-8C0B-C7495DC6652A}"/>
              </a:ext>
            </a:extLst>
          </p:cNvPr>
          <p:cNvSpPr/>
          <p:nvPr/>
        </p:nvSpPr>
        <p:spPr>
          <a:xfrm>
            <a:off x="6108018" y="3061980"/>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カスタム</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29873" y="3560055"/>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6" name="四角形: 角を丸くする 54">
            <a:extLst>
              <a:ext uri="{FF2B5EF4-FFF2-40B4-BE49-F238E27FC236}">
                <a16:creationId xmlns:a16="http://schemas.microsoft.com/office/drawing/2014/main" id="{FFC56A75-9B9D-CB49-B42F-0A0FFE31BD93}"/>
              </a:ext>
            </a:extLst>
          </p:cNvPr>
          <p:cNvSpPr/>
          <p:nvPr/>
        </p:nvSpPr>
        <p:spPr>
          <a:xfrm>
            <a:off x="6079590" y="1906867"/>
            <a:ext cx="541659" cy="257523"/>
          </a:xfrm>
          <a:prstGeom prst="roundRect">
            <a:avLst>
              <a:gd name="adj" fmla="val 5000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a:t>
            </a:r>
            <a:r>
              <a:rPr kumimoji="1" lang="en-US" altLang="ja-JP" sz="1200"/>
              <a:t>	</a:t>
            </a:r>
          </a:p>
        </p:txBody>
      </p:sp>
      <p:sp>
        <p:nvSpPr>
          <p:cNvPr id="37" name="四角形: 角を丸くする 54">
            <a:extLst>
              <a:ext uri="{FF2B5EF4-FFF2-40B4-BE49-F238E27FC236}">
                <a16:creationId xmlns:a16="http://schemas.microsoft.com/office/drawing/2014/main" id="{DCF0C7C3-CE37-C44D-965E-4AE6534C3D01}"/>
              </a:ext>
            </a:extLst>
          </p:cNvPr>
          <p:cNvSpPr/>
          <p:nvPr/>
        </p:nvSpPr>
        <p:spPr>
          <a:xfrm>
            <a:off x="6638450" y="1901960"/>
            <a:ext cx="54165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461204" cy="3016210"/>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受け取れる状態になった結晶の数が表示されます。 </a:t>
            </a:r>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08017" y="414325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05817" y="3339432"/>
            <a:ext cx="357795" cy="3919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21</a:t>
            </a:fld>
            <a:endParaRPr kumimoji="1" lang="ja-JP" altLang="en-US"/>
          </a:p>
        </p:txBody>
      </p:sp>
    </p:spTree>
    <p:extLst>
      <p:ext uri="{BB962C8B-B14F-4D97-AF65-F5344CB8AC3E}">
        <p14:creationId xmlns:p14="http://schemas.microsoft.com/office/powerpoint/2010/main" val="1894109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103187" cy="523220"/>
          </a:xfrm>
          <a:prstGeom prst="rect">
            <a:avLst/>
          </a:prstGeom>
          <a:noFill/>
        </p:spPr>
        <p:txBody>
          <a:bodyPr wrap="none" rtlCol="0">
            <a:spAutoFit/>
          </a:bodyPr>
          <a:lstStyle/>
          <a:p>
            <a:r>
              <a:rPr kumimoji="1" lang="en-US" altLang="ja-JP" sz="1400" b="1"/>
              <a:t>1. </a:t>
            </a:r>
            <a:r>
              <a:rPr kumimoji="1" lang="ja-JP" altLang="en-US" sz="1400" b="1"/>
              <a:t>武器強化</a:t>
            </a:r>
            <a:endParaRPr kumimoji="1" lang="en-US" altLang="ja-JP" sz="1400" b="1"/>
          </a:p>
          <a:p>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dirty="0">
                <a:ea typeface="メイリオ"/>
              </a:rPr>
              <a:t>・強化する武器を選択する。</a:t>
            </a:r>
            <a:endParaRPr lang="ja-JP" altLang="en-US" dirty="0">
              <a:ea typeface="メイリオ"/>
            </a:endParaRPr>
          </a:p>
          <a:p>
            <a:r>
              <a:rPr kumimoji="1" lang="ja-JP" altLang="en-US" sz="1000" dirty="0">
                <a:ea typeface="メイリオ"/>
              </a:rPr>
              <a:t>○ ソートは以下の通り。</a:t>
            </a:r>
            <a:endParaRPr kumimoji="1" lang="en-US" altLang="ja-JP" sz="1000" dirty="0">
              <a:ea typeface="メイリオ"/>
            </a:endParaRPr>
          </a:p>
          <a:p>
            <a:r>
              <a:rPr kumimoji="1" lang="ja-JP" altLang="en-US" sz="1000" dirty="0">
                <a:ea typeface="メイリオ"/>
              </a:rPr>
              <a:t>　</a:t>
            </a:r>
            <a:r>
              <a:rPr lang="ja-JP" altLang="en-US" sz="1000" dirty="0">
                <a:ea typeface="メイリオ"/>
              </a:rPr>
              <a:t>・入手順</a:t>
            </a:r>
            <a:endParaRPr lang="en-US" altLang="ja-JP" sz="1000" dirty="0">
              <a:ea typeface="メイリオ"/>
            </a:endParaRPr>
          </a:p>
          <a:p>
            <a:r>
              <a:rPr lang="ja-JP" altLang="en-US" sz="1000" dirty="0">
                <a:ea typeface="メイリオ"/>
              </a:rPr>
              <a:t>　・レア度順</a:t>
            </a:r>
            <a:endParaRPr lang="en-US" altLang="ja-JP" sz="1000" dirty="0">
              <a:ea typeface="メイリオ"/>
            </a:endParaRPr>
          </a:p>
          <a:p>
            <a:r>
              <a:rPr lang="ja-JP" altLang="en-US" sz="1000" dirty="0">
                <a:ea typeface="メイリオ"/>
              </a:rPr>
              <a:t>　・武器種順</a:t>
            </a:r>
            <a:endParaRPr lang="en-US" altLang="ja-JP" sz="1000" dirty="0">
              <a:ea typeface="メイリオ"/>
            </a:endParaRPr>
          </a:p>
          <a:p>
            <a:r>
              <a:rPr lang="ja-JP" altLang="en-US" sz="1000" dirty="0">
                <a:ea typeface="メイリオ"/>
              </a:rPr>
              <a:t>　　（種類ごとにレア度順）</a:t>
            </a:r>
          </a:p>
          <a:p>
            <a:r>
              <a:rPr lang="ja-JP" altLang="en-US" sz="1000" dirty="0">
                <a:ea typeface="メイリオ"/>
              </a:rPr>
              <a:t>　・ATK順</a:t>
            </a:r>
            <a:endParaRPr lang="ja-JP" dirty="0"/>
          </a:p>
          <a:p>
            <a:r>
              <a:rPr lang="ja-JP" altLang="en-US" sz="1000" dirty="0">
                <a:ea typeface="メイリオ"/>
              </a:rPr>
              <a:t>　・DEF順</a:t>
            </a:r>
            <a:endParaRPr lang="ja-JP" dirty="0"/>
          </a:p>
          <a:p>
            <a:r>
              <a:rPr lang="ja-JP" altLang="en-US" sz="1000" dirty="0">
                <a:ea typeface="メイリオ"/>
              </a:rPr>
              <a:t>　・SPD順</a:t>
            </a:r>
            <a:endParaRPr lang="ja-JP" dirty="0"/>
          </a:p>
          <a:p>
            <a:r>
              <a:rPr lang="ja-JP" altLang="en-US" sz="1000" dirty="0">
                <a:ea typeface="メイリオ"/>
              </a:rPr>
              <a:t>　・レベル順</a:t>
            </a:r>
            <a:endParaRPr lang="en-US" altLang="ja-JP" sz="1000" dirty="0">
              <a:ea typeface="メイリオ"/>
            </a:endParaRPr>
          </a:p>
          <a:p>
            <a:r>
              <a:rPr lang="ja-JP" altLang="en-US" sz="1000" dirty="0">
                <a:ea typeface="メイリオ"/>
              </a:rPr>
              <a:t>　選択した項目に紐づくパラメータをアイコンに表示。</a:t>
            </a:r>
          </a:p>
          <a:p>
            <a:r>
              <a:rPr lang="ja-JP" altLang="en-US" sz="1000" dirty="0">
                <a:ea typeface="メイリオ"/>
              </a:rPr>
              <a:t>　　</a:t>
            </a:r>
            <a:endParaRPr lang="en-US" altLang="ja-JP" sz="1000" dirty="0">
              <a:ea typeface="メイリオ"/>
            </a:endParaRPr>
          </a:p>
          <a:p>
            <a:r>
              <a:rPr lang="ja-JP" altLang="en-US" sz="1000" dirty="0">
                <a:ea typeface="メイリオ"/>
              </a:rPr>
              <a:t>〇 フィルタは以下の通り。</a:t>
            </a:r>
            <a:endParaRPr lang="en-US" altLang="ja-JP" sz="1000" dirty="0">
              <a:ea typeface="メイリオ"/>
            </a:endParaRPr>
          </a:p>
          <a:p>
            <a:r>
              <a:rPr lang="ja-JP" altLang="en-US" sz="1000" dirty="0">
                <a:ea typeface="メイリオ"/>
              </a:rPr>
              <a:t>　・武器種</a:t>
            </a:r>
            <a:endParaRPr lang="en-US" altLang="ja-JP" sz="1000" dirty="0">
              <a:ea typeface="メイリオ"/>
            </a:endParaRPr>
          </a:p>
          <a:p>
            <a:r>
              <a:rPr lang="ja-JP" altLang="en-US" sz="1000" dirty="0">
                <a:ea typeface="メイリオ"/>
              </a:rPr>
              <a:t>　　　レア度、レベル降順でソート</a:t>
            </a:r>
            <a:endParaRPr lang="en-US" altLang="ja-JP" sz="1000" dirty="0">
              <a:ea typeface="メイリオ"/>
            </a:endParaRPr>
          </a:p>
          <a:p>
            <a:r>
              <a:rPr lang="ja-JP" altLang="en-US" sz="1000" dirty="0">
                <a:ea typeface="メイリオ"/>
              </a:rPr>
              <a:t>　・レア度</a:t>
            </a:r>
          </a:p>
          <a:p>
            <a:r>
              <a:rPr lang="ja-JP" altLang="en-US" sz="1000" dirty="0">
                <a:ea typeface="メイリオ"/>
              </a:rPr>
              <a:t>　　　レベル降順でソート</a:t>
            </a:r>
            <a:endParaRPr lang="en-US" altLang="ja-JP" sz="1000" dirty="0">
              <a:ea typeface="メイリオ"/>
            </a:endParaRPr>
          </a:p>
          <a:p>
            <a:endParaRPr lang="ja-JP" altLang="en-US" sz="1000" dirty="0">
              <a:ea typeface="メイリオ"/>
            </a:endParaRPr>
          </a:p>
          <a:p>
            <a:r>
              <a:rPr kumimoji="1" lang="ja-JP" altLang="en-US" sz="1000" dirty="0">
                <a:ea typeface="メイリオ"/>
              </a:rPr>
              <a:t>○ 上下にスワイプ、もしくは右サイドバーを操作することで</a:t>
            </a:r>
            <a:endParaRPr lang="ja-JP" altLang="en-US" sz="1000" dirty="0">
              <a:ea typeface="メイリオ"/>
            </a:endParaRPr>
          </a:p>
          <a:p>
            <a:r>
              <a:rPr kumimoji="1" lang="ja-JP" altLang="en-US" sz="1000" dirty="0">
                <a:ea typeface="メイリオ"/>
              </a:rPr>
              <a:t>　 上下させることができる。</a:t>
            </a:r>
            <a:endParaRPr lang="ja-JP" altLang="en-US" sz="1000" dirty="0">
              <a:ea typeface="メイリオ"/>
            </a:endParaRPr>
          </a:p>
          <a:p>
            <a:r>
              <a:rPr kumimoji="1" lang="ja-JP" altLang="en-US" sz="1000" dirty="0">
                <a:ea typeface="メイリオ"/>
              </a:rPr>
              <a:t>○ 長押しでカードの詳細画面へ遷移することができる。</a:t>
            </a:r>
            <a:endParaRPr lang="ja-JP" altLang="en-US" sz="1000" dirty="0">
              <a:ea typeface="メイリオ"/>
            </a:endParaRPr>
          </a:p>
          <a:p>
            <a:r>
              <a:rPr kumimoji="1" lang="ja-JP" altLang="en-US" sz="1000" dirty="0">
                <a:ea typeface="メイリオ"/>
              </a:rPr>
              <a:t>　 スワイプ状態になった場合は、長押し判定は行わない。</a:t>
            </a:r>
            <a:endParaRPr lang="ja-JP" altLang="en-US" sz="1000" dirty="0">
              <a:ea typeface="メイリオ"/>
            </a:endParaRPr>
          </a:p>
          <a:p>
            <a:r>
              <a:rPr kumimoji="1" lang="ja-JP" altLang="en-US" sz="1000" dirty="0">
                <a:ea typeface="メイリオ"/>
              </a:rPr>
              <a:t>○ 画面右下に総数が書かれている</a:t>
            </a:r>
            <a:endParaRPr kumimoji="1" lang="en-US" altLang="ja-JP" sz="1000" dirty="0">
              <a:ea typeface="メイリオ"/>
            </a:endParaRPr>
          </a:p>
          <a:p>
            <a:r>
              <a:rPr lang="ja-JP" altLang="en-US" sz="1000" dirty="0">
                <a:ea typeface="メイリオ"/>
              </a:rPr>
              <a:t>〇 お気に入り状態で、誰かが装備している場合は、</a:t>
            </a:r>
            <a:endParaRPr lang="en-US" altLang="ja-JP" sz="1000" dirty="0">
              <a:ea typeface="メイリオ"/>
            </a:endParaRPr>
          </a:p>
          <a:p>
            <a:r>
              <a:rPr lang="ja-JP" altLang="en-US" sz="1000" dirty="0">
                <a:ea typeface="メイリオ"/>
              </a:rPr>
              <a:t>　 ロックアイコンと、装備キャラのアイコンがフェードで切り替わる。</a:t>
            </a:r>
            <a:endParaRPr lang="en-US" altLang="ja-JP" sz="1000" dirty="0">
              <a:ea typeface="メイリオ"/>
            </a:endParaRPr>
          </a:p>
          <a:p>
            <a:endParaRPr lang="ja-JP" altLang="en-US" sz="1000" dirty="0">
              <a:ea typeface="メイリオ"/>
            </a:endParaRPr>
          </a:p>
          <a:p>
            <a:endParaRPr lang="ja-JP" altLang="en-US" sz="1000" dirty="0">
              <a:ea typeface="メイリオ"/>
            </a:endParaRPr>
          </a:p>
        </p:txBody>
      </p:sp>
      <p:sp>
        <p:nvSpPr>
          <p:cNvPr id="40" name="正方形/長方形 39">
            <a:extLst>
              <a:ext uri="{FF2B5EF4-FFF2-40B4-BE49-F238E27FC236}">
                <a16:creationId xmlns:a16="http://schemas.microsoft.com/office/drawing/2014/main" id="{A03AF6B3-2216-4181-9C05-C7355DD65D2E}"/>
              </a:ext>
            </a:extLst>
          </p:cNvPr>
          <p:cNvSpPr/>
          <p:nvPr/>
        </p:nvSpPr>
        <p:spPr>
          <a:xfrm>
            <a:off x="5649453" y="1311941"/>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強化武器選択</a:t>
            </a:r>
            <a:endParaRPr kumimoji="1" lang="ja-JP" altLang="en-US" sz="1100" b="1">
              <a:latin typeface="メイリオ" panose="020B0604030504040204" pitchFamily="50" charset="-128"/>
              <a:ea typeface="メイリオ" panose="020B0604030504040204" pitchFamily="50" charset="-128"/>
            </a:endParaRPr>
          </a:p>
        </p:txBody>
      </p:sp>
      <p:pic>
        <p:nvPicPr>
          <p:cNvPr id="41" name="図 40">
            <a:extLst>
              <a:ext uri="{FF2B5EF4-FFF2-40B4-BE49-F238E27FC236}">
                <a16:creationId xmlns:a16="http://schemas.microsoft.com/office/drawing/2014/main" id="{9B3F0DEC-C414-4615-BE2E-F96CBB40AE4F}"/>
              </a:ext>
            </a:extLst>
          </p:cNvPr>
          <p:cNvPicPr>
            <a:picLocks noChangeAspect="1"/>
          </p:cNvPicPr>
          <p:nvPr/>
        </p:nvPicPr>
        <p:blipFill rotWithShape="1">
          <a:blip r:embed="rId2"/>
          <a:srcRect b="8693"/>
          <a:stretch/>
        </p:blipFill>
        <p:spPr>
          <a:xfrm>
            <a:off x="5694215" y="5311013"/>
            <a:ext cx="2312406" cy="431327"/>
          </a:xfrm>
          <a:prstGeom prst="rect">
            <a:avLst/>
          </a:prstGeom>
        </p:spPr>
      </p:pic>
      <p:grpSp>
        <p:nvGrpSpPr>
          <p:cNvPr id="43" name="グループ化 42">
            <a:extLst>
              <a:ext uri="{FF2B5EF4-FFF2-40B4-BE49-F238E27FC236}">
                <a16:creationId xmlns:a16="http://schemas.microsoft.com/office/drawing/2014/main" id="{C2CC20E4-DF7F-49B3-944D-3C6DC62C4927}"/>
              </a:ext>
            </a:extLst>
          </p:cNvPr>
          <p:cNvGrpSpPr/>
          <p:nvPr/>
        </p:nvGrpSpPr>
        <p:grpSpPr>
          <a:xfrm>
            <a:off x="5649453" y="1311939"/>
            <a:ext cx="2589567" cy="575103"/>
            <a:chOff x="0" y="0"/>
            <a:chExt cx="2637694" cy="599215"/>
          </a:xfrm>
        </p:grpSpPr>
        <p:sp>
          <p:nvSpPr>
            <p:cNvPr id="83" name="正方形/長方形 82">
              <a:extLst>
                <a:ext uri="{FF2B5EF4-FFF2-40B4-BE49-F238E27FC236}">
                  <a16:creationId xmlns:a16="http://schemas.microsoft.com/office/drawing/2014/main" id="{1D6FE7DE-2E5C-42E6-8232-AF1CA4C5B14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4" name="正方形/長方形 83">
              <a:extLst>
                <a:ext uri="{FF2B5EF4-FFF2-40B4-BE49-F238E27FC236}">
                  <a16:creationId xmlns:a16="http://schemas.microsoft.com/office/drawing/2014/main" id="{B33B06C3-6340-4A2B-8C4C-FBF2274E38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85" name="正方形/長方形 84">
              <a:extLst>
                <a:ext uri="{FF2B5EF4-FFF2-40B4-BE49-F238E27FC236}">
                  <a16:creationId xmlns:a16="http://schemas.microsoft.com/office/drawing/2014/main" id="{46F37FFE-EDFF-4523-B527-C07314396009}"/>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6" name="正方形/長方形 85">
              <a:extLst>
                <a:ext uri="{FF2B5EF4-FFF2-40B4-BE49-F238E27FC236}">
                  <a16:creationId xmlns:a16="http://schemas.microsoft.com/office/drawing/2014/main" id="{4E8F605F-F9BF-4DD4-A45D-A90D2E581DEB}"/>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87" name="四角形: 角を丸くする 814">
              <a:extLst>
                <a:ext uri="{FF2B5EF4-FFF2-40B4-BE49-F238E27FC236}">
                  <a16:creationId xmlns:a16="http://schemas.microsoft.com/office/drawing/2014/main" id="{8C41B1A2-B4FF-4EBC-8811-15BC3062AA49}"/>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正方形/長方形 87">
              <a:extLst>
                <a:ext uri="{FF2B5EF4-FFF2-40B4-BE49-F238E27FC236}">
                  <a16:creationId xmlns:a16="http://schemas.microsoft.com/office/drawing/2014/main" id="{5D4519F6-2EA7-4451-9682-93A2D7A018E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89" name="楕円 816">
              <a:extLst>
                <a:ext uri="{FF2B5EF4-FFF2-40B4-BE49-F238E27FC236}">
                  <a16:creationId xmlns:a16="http://schemas.microsoft.com/office/drawing/2014/main" id="{F496CC7A-98C5-4EEA-AD98-FA72E6F2787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90" name="四角形: 角を丸くする 817">
              <a:extLst>
                <a:ext uri="{FF2B5EF4-FFF2-40B4-BE49-F238E27FC236}">
                  <a16:creationId xmlns:a16="http://schemas.microsoft.com/office/drawing/2014/main" id="{C41242CA-C584-4C84-B1F8-C3A90FCCEE14}"/>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63DADA6-6648-43C8-A3C2-ED299C493B91}"/>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92" name="四角形: 角を丸くする 819">
              <a:extLst>
                <a:ext uri="{FF2B5EF4-FFF2-40B4-BE49-F238E27FC236}">
                  <a16:creationId xmlns:a16="http://schemas.microsoft.com/office/drawing/2014/main" id="{0DD88FF4-C8A5-455A-98BA-112D574DE2F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820">
              <a:extLst>
                <a:ext uri="{FF2B5EF4-FFF2-40B4-BE49-F238E27FC236}">
                  <a16:creationId xmlns:a16="http://schemas.microsoft.com/office/drawing/2014/main" id="{2D0C6104-0B5B-4BE4-998B-82323BBDBDC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4" name="テキスト ボックス 821">
              <a:extLst>
                <a:ext uri="{FF2B5EF4-FFF2-40B4-BE49-F238E27FC236}">
                  <a16:creationId xmlns:a16="http://schemas.microsoft.com/office/drawing/2014/main" id="{1AE696C4-302B-4627-879F-535D073CEB8D}"/>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95" name="テキスト ボックス 822">
              <a:extLst>
                <a:ext uri="{FF2B5EF4-FFF2-40B4-BE49-F238E27FC236}">
                  <a16:creationId xmlns:a16="http://schemas.microsoft.com/office/drawing/2014/main" id="{9140F8CC-7A7C-454B-B52E-4E06B8E62B1E}"/>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8" name="四角形: 角を丸くする 805">
            <a:extLst>
              <a:ext uri="{FF2B5EF4-FFF2-40B4-BE49-F238E27FC236}">
                <a16:creationId xmlns:a16="http://schemas.microsoft.com/office/drawing/2014/main" id="{2326CB48-23C9-4423-9CD3-A64971B009A3}"/>
              </a:ext>
            </a:extLst>
          </p:cNvPr>
          <p:cNvSpPr/>
          <p:nvPr/>
        </p:nvSpPr>
        <p:spPr>
          <a:xfrm>
            <a:off x="5691342" y="2409654"/>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9" name="四角形: 角を丸くする 806">
            <a:extLst>
              <a:ext uri="{FF2B5EF4-FFF2-40B4-BE49-F238E27FC236}">
                <a16:creationId xmlns:a16="http://schemas.microsoft.com/office/drawing/2014/main" id="{F2CA578B-E08A-49B8-AC28-79B587C0C5A6}"/>
              </a:ext>
            </a:extLst>
          </p:cNvPr>
          <p:cNvSpPr/>
          <p:nvPr/>
        </p:nvSpPr>
        <p:spPr>
          <a:xfrm>
            <a:off x="6151427" y="2409658"/>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1" name="四角形: 角を丸くする 808">
            <a:extLst>
              <a:ext uri="{FF2B5EF4-FFF2-40B4-BE49-F238E27FC236}">
                <a16:creationId xmlns:a16="http://schemas.microsoft.com/office/drawing/2014/main" id="{E5D51346-E141-450A-818C-539E6F24EE1C}"/>
              </a:ext>
            </a:extLst>
          </p:cNvPr>
          <p:cNvSpPr/>
          <p:nvPr/>
        </p:nvSpPr>
        <p:spPr>
          <a:xfrm>
            <a:off x="7071596"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2" name="四角形: 角を丸くする 809">
            <a:extLst>
              <a:ext uri="{FF2B5EF4-FFF2-40B4-BE49-F238E27FC236}">
                <a16:creationId xmlns:a16="http://schemas.microsoft.com/office/drawing/2014/main" id="{56826D31-051E-4351-97AA-E28D16AF3684}"/>
              </a:ext>
            </a:extLst>
          </p:cNvPr>
          <p:cNvSpPr/>
          <p:nvPr/>
        </p:nvSpPr>
        <p:spPr>
          <a:xfrm>
            <a:off x="7531680"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0" name="四角形: 角を丸くする 807">
            <a:extLst>
              <a:ext uri="{FF2B5EF4-FFF2-40B4-BE49-F238E27FC236}">
                <a16:creationId xmlns:a16="http://schemas.microsoft.com/office/drawing/2014/main" id="{23E9907B-CF78-4881-86D1-E79A09F6E12F}"/>
              </a:ext>
            </a:extLst>
          </p:cNvPr>
          <p:cNvSpPr/>
          <p:nvPr/>
        </p:nvSpPr>
        <p:spPr>
          <a:xfrm>
            <a:off x="6622235" y="2402827"/>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45" name="グループ化 44">
            <a:extLst>
              <a:ext uri="{FF2B5EF4-FFF2-40B4-BE49-F238E27FC236}">
                <a16:creationId xmlns:a16="http://schemas.microsoft.com/office/drawing/2014/main" id="{05E2A2C6-0BE4-4131-A2B8-2ACE2F69A8F1}"/>
              </a:ext>
            </a:extLst>
          </p:cNvPr>
          <p:cNvGrpSpPr/>
          <p:nvPr/>
        </p:nvGrpSpPr>
        <p:grpSpPr>
          <a:xfrm>
            <a:off x="8093654" y="2418514"/>
            <a:ext cx="64388" cy="3350460"/>
            <a:chOff x="2428935" y="1285895"/>
            <a:chExt cx="73270" cy="3077308"/>
          </a:xfrm>
        </p:grpSpPr>
        <p:sp>
          <p:nvSpPr>
            <p:cNvPr id="76" name="四角形: 角を丸くする 803">
              <a:extLst>
                <a:ext uri="{FF2B5EF4-FFF2-40B4-BE49-F238E27FC236}">
                  <a16:creationId xmlns:a16="http://schemas.microsoft.com/office/drawing/2014/main" id="{7D74EBD1-CE97-4E2E-9916-A807726D7106}"/>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804">
              <a:extLst>
                <a:ext uri="{FF2B5EF4-FFF2-40B4-BE49-F238E27FC236}">
                  <a16:creationId xmlns:a16="http://schemas.microsoft.com/office/drawing/2014/main" id="{0E9C37E9-DAA7-45F0-8B18-8CEC105A1FD1}"/>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四角形: 角を丸くする 790">
            <a:extLst>
              <a:ext uri="{FF2B5EF4-FFF2-40B4-BE49-F238E27FC236}">
                <a16:creationId xmlns:a16="http://schemas.microsoft.com/office/drawing/2014/main" id="{8307BBCB-E061-4244-B52B-ECC17776FA90}"/>
              </a:ext>
            </a:extLst>
          </p:cNvPr>
          <p:cNvSpPr/>
          <p:nvPr/>
        </p:nvSpPr>
        <p:spPr>
          <a:xfrm>
            <a:off x="5708522" y="20834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7" name="正方形/長方形 46">
            <a:extLst>
              <a:ext uri="{FF2B5EF4-FFF2-40B4-BE49-F238E27FC236}">
                <a16:creationId xmlns:a16="http://schemas.microsoft.com/office/drawing/2014/main" id="{525E7B07-CD6B-4DA4-839D-04281C91561C}"/>
              </a:ext>
            </a:extLst>
          </p:cNvPr>
          <p:cNvSpPr/>
          <p:nvPr/>
        </p:nvSpPr>
        <p:spPr>
          <a:xfrm>
            <a:off x="7323828" y="5588256"/>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dirty="0"/>
              <a:t>999</a:t>
            </a:r>
            <a:r>
              <a:rPr kumimoji="1" lang="en-US" altLang="ja-JP" sz="1100" b="1" dirty="0"/>
              <a:t>/999</a:t>
            </a:r>
            <a:endParaRPr kumimoji="1" lang="ja-JP" altLang="en-US" sz="1100" b="1" dirty="0"/>
          </a:p>
        </p:txBody>
      </p:sp>
      <p:sp>
        <p:nvSpPr>
          <p:cNvPr id="48" name="四角形: 角を丸くする 792">
            <a:extLst>
              <a:ext uri="{FF2B5EF4-FFF2-40B4-BE49-F238E27FC236}">
                <a16:creationId xmlns:a16="http://schemas.microsoft.com/office/drawing/2014/main" id="{381C6C6E-3058-4748-B535-C3D9EC7F43B6}"/>
              </a:ext>
            </a:extLst>
          </p:cNvPr>
          <p:cNvSpPr/>
          <p:nvPr/>
        </p:nvSpPr>
        <p:spPr>
          <a:xfrm>
            <a:off x="7522264" y="2033780"/>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49" name="グループ化 48">
            <a:extLst>
              <a:ext uri="{FF2B5EF4-FFF2-40B4-BE49-F238E27FC236}">
                <a16:creationId xmlns:a16="http://schemas.microsoft.com/office/drawing/2014/main" id="{F5341D2D-E7B4-4212-B057-15768D6424F1}"/>
              </a:ext>
            </a:extLst>
          </p:cNvPr>
          <p:cNvGrpSpPr/>
          <p:nvPr/>
        </p:nvGrpSpPr>
        <p:grpSpPr>
          <a:xfrm>
            <a:off x="5690053" y="4741207"/>
            <a:ext cx="2300423" cy="458960"/>
            <a:chOff x="45763" y="1857402"/>
            <a:chExt cx="2286000" cy="457204"/>
          </a:xfrm>
        </p:grpSpPr>
        <p:sp>
          <p:nvSpPr>
            <p:cNvPr id="71" name="四角形: 角を丸くする 835">
              <a:extLst>
                <a:ext uri="{FF2B5EF4-FFF2-40B4-BE49-F238E27FC236}">
                  <a16:creationId xmlns:a16="http://schemas.microsoft.com/office/drawing/2014/main" id="{D84DC92A-47B1-4C37-89AB-4E477DECC5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2" name="四角形: 角を丸くする 836">
              <a:extLst>
                <a:ext uri="{FF2B5EF4-FFF2-40B4-BE49-F238E27FC236}">
                  <a16:creationId xmlns:a16="http://schemas.microsoft.com/office/drawing/2014/main" id="{3AAF1971-3093-4B72-A8F4-E6C9F375BFF2}"/>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837">
              <a:extLst>
                <a:ext uri="{FF2B5EF4-FFF2-40B4-BE49-F238E27FC236}">
                  <a16:creationId xmlns:a16="http://schemas.microsoft.com/office/drawing/2014/main" id="{B87F5779-F459-453F-A2F3-BD0D6BBCC7AD}"/>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38">
              <a:extLst>
                <a:ext uri="{FF2B5EF4-FFF2-40B4-BE49-F238E27FC236}">
                  <a16:creationId xmlns:a16="http://schemas.microsoft.com/office/drawing/2014/main" id="{4CF0A071-5122-4BE6-B268-7FC89FBB18CD}"/>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39">
              <a:extLst>
                <a:ext uri="{FF2B5EF4-FFF2-40B4-BE49-F238E27FC236}">
                  <a16:creationId xmlns:a16="http://schemas.microsoft.com/office/drawing/2014/main" id="{88B430DA-B96A-48BB-B728-6876A69FC404}"/>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テキスト ボックス 919">
            <a:extLst>
              <a:ext uri="{FF2B5EF4-FFF2-40B4-BE49-F238E27FC236}">
                <a16:creationId xmlns:a16="http://schemas.microsoft.com/office/drawing/2014/main" id="{FF1D5019-50D3-409B-8579-25B30B0C555E}"/>
              </a:ext>
            </a:extLst>
          </p:cNvPr>
          <p:cNvSpPr txBox="1"/>
          <p:nvPr/>
        </p:nvSpPr>
        <p:spPr>
          <a:xfrm>
            <a:off x="5753178" y="2418514"/>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54" name="グラフィックス 148" descr="鎖錠">
            <a:extLst>
              <a:ext uri="{FF2B5EF4-FFF2-40B4-BE49-F238E27FC236}">
                <a16:creationId xmlns:a16="http://schemas.microsoft.com/office/drawing/2014/main" id="{0F944279-C399-4F39-8FBC-3D6A8A051A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4395" y="2414088"/>
            <a:ext cx="143777" cy="143776"/>
          </a:xfrm>
          <a:prstGeom prst="rect">
            <a:avLst/>
          </a:prstGeom>
        </p:spPr>
      </p:pic>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pic>
        <p:nvPicPr>
          <p:cNvPr id="98" name="グラフィックス 148" descr="鎖錠">
            <a:extLst>
              <a:ext uri="{FF2B5EF4-FFF2-40B4-BE49-F238E27FC236}">
                <a16:creationId xmlns:a16="http://schemas.microsoft.com/office/drawing/2014/main" id="{DD57FFDF-B7A8-4ADC-AF07-8D3B7A9C81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5654" y="2402626"/>
            <a:ext cx="143777" cy="143776"/>
          </a:xfrm>
          <a:prstGeom prst="rect">
            <a:avLst/>
          </a:prstGeom>
        </p:spPr>
      </p:pic>
      <p:sp>
        <p:nvSpPr>
          <p:cNvPr id="99" name="テキスト ボックス 919">
            <a:extLst>
              <a:ext uri="{FF2B5EF4-FFF2-40B4-BE49-F238E27FC236}">
                <a16:creationId xmlns:a16="http://schemas.microsoft.com/office/drawing/2014/main" id="{EC024D67-6D41-40C2-BC36-34F1FD4A4874}"/>
              </a:ext>
            </a:extLst>
          </p:cNvPr>
          <p:cNvSpPr txBox="1"/>
          <p:nvPr/>
        </p:nvSpPr>
        <p:spPr>
          <a:xfrm>
            <a:off x="6641293" y="2423476"/>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102" name="テキスト ボックス 101">
            <a:extLst>
              <a:ext uri="{FF2B5EF4-FFF2-40B4-BE49-F238E27FC236}">
                <a16:creationId xmlns:a16="http://schemas.microsoft.com/office/drawing/2014/main" id="{913FD3C4-B057-456D-B055-49A31BE0CD6A}"/>
              </a:ext>
            </a:extLst>
          </p:cNvPr>
          <p:cNvSpPr txBox="1"/>
          <p:nvPr/>
        </p:nvSpPr>
        <p:spPr>
          <a:xfrm>
            <a:off x="6625250" y="2653999"/>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103" name="テキスト ボックス 102">
            <a:extLst>
              <a:ext uri="{FF2B5EF4-FFF2-40B4-BE49-F238E27FC236}">
                <a16:creationId xmlns:a16="http://schemas.microsoft.com/office/drawing/2014/main" id="{387FA791-87D5-4E1E-90F1-822D2D8DB37B}"/>
              </a:ext>
            </a:extLst>
          </p:cNvPr>
          <p:cNvSpPr txBox="1"/>
          <p:nvPr/>
        </p:nvSpPr>
        <p:spPr>
          <a:xfrm>
            <a:off x="6141954" y="263941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18" name="テキスト ボックス 117">
            <a:extLst>
              <a:ext uri="{FF2B5EF4-FFF2-40B4-BE49-F238E27FC236}">
                <a16:creationId xmlns:a16="http://schemas.microsoft.com/office/drawing/2014/main" id="{E3B47DCC-FE87-4CBE-89A0-C474AAE6932F}"/>
              </a:ext>
            </a:extLst>
          </p:cNvPr>
          <p:cNvSpPr txBox="1"/>
          <p:nvPr/>
        </p:nvSpPr>
        <p:spPr>
          <a:xfrm>
            <a:off x="5663233" y="2653999"/>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120" name="グラフィックス 148" descr="鎖錠">
            <a:extLst>
              <a:ext uri="{FF2B5EF4-FFF2-40B4-BE49-F238E27FC236}">
                <a16:creationId xmlns:a16="http://schemas.microsoft.com/office/drawing/2014/main" id="{488B8A0E-1C8F-4AE1-B66A-16C0ADAA7B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8121" y="2423475"/>
            <a:ext cx="143777" cy="143776"/>
          </a:xfrm>
          <a:prstGeom prst="rect">
            <a:avLst/>
          </a:prstGeom>
        </p:spPr>
      </p:pic>
      <p:sp>
        <p:nvSpPr>
          <p:cNvPr id="8" name="楕円 7">
            <a:extLst>
              <a:ext uri="{FF2B5EF4-FFF2-40B4-BE49-F238E27FC236}">
                <a16:creationId xmlns:a16="http://schemas.microsoft.com/office/drawing/2014/main" id="{21F25BDB-4540-4534-B708-F1368E414EB5}"/>
              </a:ext>
            </a:extLst>
          </p:cNvPr>
          <p:cNvSpPr/>
          <p:nvPr/>
        </p:nvSpPr>
        <p:spPr>
          <a:xfrm>
            <a:off x="5705203" y="2591726"/>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FFC20FDB-B4A4-4B21-A032-2B1B980B761F}"/>
              </a:ext>
            </a:extLst>
          </p:cNvPr>
          <p:cNvSpPr/>
          <p:nvPr/>
        </p:nvSpPr>
        <p:spPr>
          <a:xfrm>
            <a:off x="6641288" y="2599169"/>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22</a:t>
            </a:fld>
            <a:endParaRPr kumimoji="1" lang="ja-JP" altLang="en-US"/>
          </a:p>
        </p:txBody>
      </p:sp>
      <p:pic>
        <p:nvPicPr>
          <p:cNvPr id="58" name="グラフィックス 57" descr="驚いた顔 (塗りつぶしなし)">
            <a:extLst>
              <a:ext uri="{FF2B5EF4-FFF2-40B4-BE49-F238E27FC236}">
                <a16:creationId xmlns:a16="http://schemas.microsoft.com/office/drawing/2014/main" id="{CE3D21A2-4306-4D84-8040-3DCC5FD15F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4498" y="2396316"/>
            <a:ext cx="224831" cy="224831"/>
          </a:xfrm>
          <a:prstGeom prst="rect">
            <a:avLst/>
          </a:prstGeom>
        </p:spPr>
      </p:pic>
      <p:grpSp>
        <p:nvGrpSpPr>
          <p:cNvPr id="136" name="グループ化 135">
            <a:extLst>
              <a:ext uri="{FF2B5EF4-FFF2-40B4-BE49-F238E27FC236}">
                <a16:creationId xmlns:a16="http://schemas.microsoft.com/office/drawing/2014/main" id="{AD82F3EE-1E34-4BEB-8EAF-CE5DADBBDDF8}"/>
              </a:ext>
            </a:extLst>
          </p:cNvPr>
          <p:cNvGrpSpPr/>
          <p:nvPr/>
        </p:nvGrpSpPr>
        <p:grpSpPr>
          <a:xfrm>
            <a:off x="5700206" y="4157609"/>
            <a:ext cx="2300423" cy="458960"/>
            <a:chOff x="45763" y="1857402"/>
            <a:chExt cx="2286000" cy="457204"/>
          </a:xfrm>
        </p:grpSpPr>
        <p:sp>
          <p:nvSpPr>
            <p:cNvPr id="137" name="四角形: 角を丸くする 835">
              <a:extLst>
                <a:ext uri="{FF2B5EF4-FFF2-40B4-BE49-F238E27FC236}">
                  <a16:creationId xmlns:a16="http://schemas.microsoft.com/office/drawing/2014/main" id="{A2A43AC2-D723-4D68-A78B-42D8A23AEA95}"/>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8" name="四角形: 角を丸くする 836">
              <a:extLst>
                <a:ext uri="{FF2B5EF4-FFF2-40B4-BE49-F238E27FC236}">
                  <a16:creationId xmlns:a16="http://schemas.microsoft.com/office/drawing/2014/main" id="{9A1982C5-5BE4-4A9D-B999-FB3DA3F9D19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9" name="四角形: 角を丸くする 837">
              <a:extLst>
                <a:ext uri="{FF2B5EF4-FFF2-40B4-BE49-F238E27FC236}">
                  <a16:creationId xmlns:a16="http://schemas.microsoft.com/office/drawing/2014/main" id="{F1A2F3E5-A904-4A39-972F-6EF105A5EAE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838">
              <a:extLst>
                <a:ext uri="{FF2B5EF4-FFF2-40B4-BE49-F238E27FC236}">
                  <a16:creationId xmlns:a16="http://schemas.microsoft.com/office/drawing/2014/main" id="{81D53A28-86D5-4952-8950-73B4ED61F95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839">
              <a:extLst>
                <a:ext uri="{FF2B5EF4-FFF2-40B4-BE49-F238E27FC236}">
                  <a16:creationId xmlns:a16="http://schemas.microsoft.com/office/drawing/2014/main" id="{B917D121-1B88-4310-9C90-2243FCCE827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2" name="グループ化 141">
            <a:extLst>
              <a:ext uri="{FF2B5EF4-FFF2-40B4-BE49-F238E27FC236}">
                <a16:creationId xmlns:a16="http://schemas.microsoft.com/office/drawing/2014/main" id="{90411452-5AEF-4512-8AA3-4E4BF70CF6BA}"/>
              </a:ext>
            </a:extLst>
          </p:cNvPr>
          <p:cNvGrpSpPr/>
          <p:nvPr/>
        </p:nvGrpSpPr>
        <p:grpSpPr>
          <a:xfrm>
            <a:off x="5679900" y="3569980"/>
            <a:ext cx="2300423" cy="458960"/>
            <a:chOff x="45763" y="1857402"/>
            <a:chExt cx="2286000" cy="457204"/>
          </a:xfrm>
        </p:grpSpPr>
        <p:sp>
          <p:nvSpPr>
            <p:cNvPr id="143" name="四角形: 角を丸くする 835">
              <a:extLst>
                <a:ext uri="{FF2B5EF4-FFF2-40B4-BE49-F238E27FC236}">
                  <a16:creationId xmlns:a16="http://schemas.microsoft.com/office/drawing/2014/main" id="{8E51E651-2EE4-426D-906B-E2B459E1EB59}"/>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836">
              <a:extLst>
                <a:ext uri="{FF2B5EF4-FFF2-40B4-BE49-F238E27FC236}">
                  <a16:creationId xmlns:a16="http://schemas.microsoft.com/office/drawing/2014/main" id="{97EC41EB-5D9E-4DF5-BB95-AB37A6E2E63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837">
              <a:extLst>
                <a:ext uri="{FF2B5EF4-FFF2-40B4-BE49-F238E27FC236}">
                  <a16:creationId xmlns:a16="http://schemas.microsoft.com/office/drawing/2014/main" id="{09CD8F75-85F2-4A9A-BD5D-889733CD5DB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838">
              <a:extLst>
                <a:ext uri="{FF2B5EF4-FFF2-40B4-BE49-F238E27FC236}">
                  <a16:creationId xmlns:a16="http://schemas.microsoft.com/office/drawing/2014/main" id="{1EBEF89D-DF3E-44B1-BE37-D8E8CA162943}"/>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839">
              <a:extLst>
                <a:ext uri="{FF2B5EF4-FFF2-40B4-BE49-F238E27FC236}">
                  <a16:creationId xmlns:a16="http://schemas.microsoft.com/office/drawing/2014/main" id="{42AAC3C4-F59C-4958-964B-7FD3E11F546D}"/>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8" name="グループ化 147">
            <a:extLst>
              <a:ext uri="{FF2B5EF4-FFF2-40B4-BE49-F238E27FC236}">
                <a16:creationId xmlns:a16="http://schemas.microsoft.com/office/drawing/2014/main" id="{EBE0AB1D-4700-4920-AF6A-29442005D70B}"/>
              </a:ext>
            </a:extLst>
          </p:cNvPr>
          <p:cNvGrpSpPr/>
          <p:nvPr/>
        </p:nvGrpSpPr>
        <p:grpSpPr>
          <a:xfrm>
            <a:off x="5690053" y="2986382"/>
            <a:ext cx="2300423" cy="458960"/>
            <a:chOff x="45763" y="1857402"/>
            <a:chExt cx="2286000" cy="457204"/>
          </a:xfrm>
        </p:grpSpPr>
        <p:sp>
          <p:nvSpPr>
            <p:cNvPr id="149" name="四角形: 角を丸くする 835">
              <a:extLst>
                <a:ext uri="{FF2B5EF4-FFF2-40B4-BE49-F238E27FC236}">
                  <a16:creationId xmlns:a16="http://schemas.microsoft.com/office/drawing/2014/main" id="{EFE45CC0-469A-47D7-87A2-CA895F550362}"/>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836">
              <a:extLst>
                <a:ext uri="{FF2B5EF4-FFF2-40B4-BE49-F238E27FC236}">
                  <a16:creationId xmlns:a16="http://schemas.microsoft.com/office/drawing/2014/main" id="{F6C8A77A-D4D7-4D0D-9FB3-9B077923760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837">
              <a:extLst>
                <a:ext uri="{FF2B5EF4-FFF2-40B4-BE49-F238E27FC236}">
                  <a16:creationId xmlns:a16="http://schemas.microsoft.com/office/drawing/2014/main" id="{C3B94362-B815-4D37-AD64-73CCA30BFF1B}"/>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838">
              <a:extLst>
                <a:ext uri="{FF2B5EF4-FFF2-40B4-BE49-F238E27FC236}">
                  <a16:creationId xmlns:a16="http://schemas.microsoft.com/office/drawing/2014/main" id="{521DA386-A120-400B-B459-99F12250F60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839">
              <a:extLst>
                <a:ext uri="{FF2B5EF4-FFF2-40B4-BE49-F238E27FC236}">
                  <a16:creationId xmlns:a16="http://schemas.microsoft.com/office/drawing/2014/main" id="{B2A70A60-36A4-47F1-96B8-1691C2019859}"/>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4018239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08133" cy="523220"/>
          </a:xfrm>
          <a:prstGeom prst="rect">
            <a:avLst/>
          </a:prstGeom>
          <a:noFill/>
        </p:spPr>
        <p:txBody>
          <a:bodyPr wrap="none" rtlCol="0">
            <a:spAutoFit/>
          </a:bodyPr>
          <a:lstStyle/>
          <a:p>
            <a:pPr marL="342900" indent="-342900">
              <a:buAutoNum type="arabicPeriod"/>
            </a:pPr>
            <a:r>
              <a:rPr kumimoji="1" lang="ja-JP" altLang="en-US" sz="1400" b="1"/>
              <a:t>武器強化画面</a:t>
            </a:r>
            <a:endParaRPr kumimoji="1" lang="en-US" altLang="ja-JP" sz="1400" b="1"/>
          </a:p>
          <a:p>
            <a:endParaRPr kumimoji="1" lang="en-US" altLang="ja-JP" sz="1400" b="1"/>
          </a:p>
        </p:txBody>
      </p:sp>
      <p:sp>
        <p:nvSpPr>
          <p:cNvPr id="96" name="正方形/長方形 95">
            <a:extLst>
              <a:ext uri="{FF2B5EF4-FFF2-40B4-BE49-F238E27FC236}">
                <a16:creationId xmlns:a16="http://schemas.microsoft.com/office/drawing/2014/main" id="{611D1BE3-EDAD-4958-A22C-314252938F0A}"/>
              </a:ext>
            </a:extLst>
          </p:cNvPr>
          <p:cNvSpPr/>
          <p:nvPr/>
        </p:nvSpPr>
        <p:spPr>
          <a:xfrm>
            <a:off x="5474934" y="126793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74934" y="1267930"/>
            <a:ext cx="2589567"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308232" y="187479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49" name="四角形: 角を丸くする 808">
            <a:extLst>
              <a:ext uri="{FF2B5EF4-FFF2-40B4-BE49-F238E27FC236}">
                <a16:creationId xmlns:a16="http://schemas.microsoft.com/office/drawing/2014/main" id="{680CDDDE-7F75-4257-A498-11A7A12F47D6}"/>
              </a:ext>
            </a:extLst>
          </p:cNvPr>
          <p:cNvSpPr/>
          <p:nvPr/>
        </p:nvSpPr>
        <p:spPr>
          <a:xfrm>
            <a:off x="6945681" y="234084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516782" y="2897762"/>
            <a:ext cx="1309399" cy="496669"/>
          </a:xfrm>
          <a:prstGeom prst="rect">
            <a:avLst/>
          </a:prstGeom>
        </p:spPr>
      </p:pic>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98389" y="238433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97177" y="2570085"/>
            <a:ext cx="1157486" cy="200055"/>
          </a:xfrm>
          <a:prstGeom prst="rect">
            <a:avLst/>
          </a:prstGeom>
          <a:noFill/>
        </p:spPr>
        <p:txBody>
          <a:bodyPr wrap="square" rtlCol="0">
            <a:spAutoFit/>
          </a:bodyPr>
          <a:lstStyle/>
          <a:p>
            <a:r>
              <a:rPr kumimoji="1" lang="ja-JP" altLang="en-US" sz="700"/>
              <a:t>武器種武器種名</a:t>
            </a:r>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extLst>
              <p:ext uri="{D42A27DB-BD31-4B8C-83A1-F6EECF244321}">
                <p14:modId xmlns:p14="http://schemas.microsoft.com/office/powerpoint/2010/main" val="1904206491"/>
              </p:ext>
            </p:extLst>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3" name="四角形: 角を丸くする 792">
            <a:extLst>
              <a:ext uri="{FF2B5EF4-FFF2-40B4-BE49-F238E27FC236}">
                <a16:creationId xmlns:a16="http://schemas.microsoft.com/office/drawing/2014/main" id="{71124D2F-E2F0-4C41-9665-D5741C691990}"/>
              </a:ext>
            </a:extLst>
          </p:cNvPr>
          <p:cNvSpPr/>
          <p:nvPr/>
        </p:nvSpPr>
        <p:spPr>
          <a:xfrm>
            <a:off x="5516782" y="4347955"/>
            <a:ext cx="2475784" cy="137673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en-US" altLang="ja-JP" sz="1200"/>
              <a:t>GOLD  </a:t>
            </a:r>
            <a:r>
              <a:rPr kumimoji="1" lang="en-US" altLang="ja-JP" sz="1200">
                <a:solidFill>
                  <a:srgbClr val="FF0000"/>
                </a:solidFill>
              </a:rPr>
              <a:t>999,999,999</a:t>
            </a:r>
            <a:r>
              <a:rPr kumimoji="1" lang="en-US" altLang="ja-JP" sz="1200"/>
              <a:t> / 666,666,666</a:t>
            </a:r>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96235" y="4477395"/>
            <a:ext cx="2300423"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71634" y="4706873"/>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6040927" y="4706872"/>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85619" y="4706872"/>
            <a:ext cx="509287" cy="276999"/>
          </a:xfrm>
          <a:prstGeom prst="rect">
            <a:avLst/>
          </a:prstGeom>
          <a:noFill/>
        </p:spPr>
        <p:txBody>
          <a:bodyPr wrap="square" rtlCol="0">
            <a:spAutoFit/>
          </a:bodyPr>
          <a:lstStyle/>
          <a:p>
            <a:r>
              <a:rPr kumimoji="1" lang="en-US" altLang="ja-JP" sz="1200">
                <a:solidFill>
                  <a:srgbClr val="FF0000"/>
                </a:solidFill>
              </a:rPr>
              <a:t>x100</a:t>
            </a:r>
            <a:endParaRPr kumimoji="1" lang="ja-JP" altLang="en-US" sz="1200">
              <a:solidFill>
                <a:srgbClr val="FF0000"/>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936594" y="47020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411971" y="47009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62" name="四角形: 角を丸くする 792">
            <a:extLst>
              <a:ext uri="{FF2B5EF4-FFF2-40B4-BE49-F238E27FC236}">
                <a16:creationId xmlns:a16="http://schemas.microsoft.com/office/drawing/2014/main" id="{BA892D5A-E5E2-4755-BB9E-02C73013C173}"/>
              </a:ext>
            </a:extLst>
          </p:cNvPr>
          <p:cNvSpPr/>
          <p:nvPr/>
        </p:nvSpPr>
        <p:spPr>
          <a:xfrm>
            <a:off x="6410276" y="5374985"/>
            <a:ext cx="718882" cy="287551"/>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74" name="テキスト ボックス 173">
            <a:extLst>
              <a:ext uri="{FF2B5EF4-FFF2-40B4-BE49-F238E27FC236}">
                <a16:creationId xmlns:a16="http://schemas.microsoft.com/office/drawing/2014/main" id="{3AC969FD-DB6F-4CDD-B6ED-DC5755D18B34}"/>
              </a:ext>
            </a:extLst>
          </p:cNvPr>
          <p:cNvSpPr txBox="1"/>
          <p:nvPr/>
        </p:nvSpPr>
        <p:spPr>
          <a:xfrm>
            <a:off x="5576256" y="485927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5" name="テキスト ボックス 174">
            <a:extLst>
              <a:ext uri="{FF2B5EF4-FFF2-40B4-BE49-F238E27FC236}">
                <a16:creationId xmlns:a16="http://schemas.microsoft.com/office/drawing/2014/main" id="{6A2E4E46-0F66-4355-BB71-75082BD761FD}"/>
              </a:ext>
            </a:extLst>
          </p:cNvPr>
          <p:cNvSpPr txBox="1"/>
          <p:nvPr/>
        </p:nvSpPr>
        <p:spPr>
          <a:xfrm>
            <a:off x="6045549" y="485927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6" name="テキスト ボックス 175">
            <a:extLst>
              <a:ext uri="{FF2B5EF4-FFF2-40B4-BE49-F238E27FC236}">
                <a16:creationId xmlns:a16="http://schemas.microsoft.com/office/drawing/2014/main" id="{8E1E0EBD-BEEA-41FD-9286-B9728E4E32F4}"/>
              </a:ext>
            </a:extLst>
          </p:cNvPr>
          <p:cNvSpPr txBox="1"/>
          <p:nvPr/>
        </p:nvSpPr>
        <p:spPr>
          <a:xfrm>
            <a:off x="6490241" y="4859272"/>
            <a:ext cx="509287" cy="276999"/>
          </a:xfrm>
          <a:prstGeom prst="rect">
            <a:avLst/>
          </a:prstGeom>
          <a:noFill/>
        </p:spPr>
        <p:txBody>
          <a:bodyPr wrap="square" rtlCol="0">
            <a:spAutoFit/>
          </a:bodyPr>
          <a:lstStyle/>
          <a:p>
            <a:r>
              <a:rPr kumimoji="1" lang="en-US" altLang="ja-JP" sz="1200">
                <a:solidFill>
                  <a:schemeClr val="bg1"/>
                </a:solidFill>
              </a:rPr>
              <a:t>x1</a:t>
            </a:r>
            <a:endParaRPr kumimoji="1" lang="ja-JP" altLang="en-US" sz="1200">
              <a:solidFill>
                <a:schemeClr val="bg1"/>
              </a:solidFill>
            </a:endParaRPr>
          </a:p>
        </p:txBody>
      </p:sp>
      <p:sp>
        <p:nvSpPr>
          <p:cNvPr id="177" name="テキスト ボックス 176">
            <a:extLst>
              <a:ext uri="{FF2B5EF4-FFF2-40B4-BE49-F238E27FC236}">
                <a16:creationId xmlns:a16="http://schemas.microsoft.com/office/drawing/2014/main" id="{EF118C0A-A368-4996-B677-7A4ADC7CC004}"/>
              </a:ext>
            </a:extLst>
          </p:cNvPr>
          <p:cNvSpPr txBox="1"/>
          <p:nvPr/>
        </p:nvSpPr>
        <p:spPr>
          <a:xfrm>
            <a:off x="6941216" y="48544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8" name="テキスト ボックス 177">
            <a:extLst>
              <a:ext uri="{FF2B5EF4-FFF2-40B4-BE49-F238E27FC236}">
                <a16:creationId xmlns:a16="http://schemas.microsoft.com/office/drawing/2014/main" id="{27E05016-5ED8-4203-97A1-86720BCC3186}"/>
              </a:ext>
            </a:extLst>
          </p:cNvPr>
          <p:cNvSpPr txBox="1"/>
          <p:nvPr/>
        </p:nvSpPr>
        <p:spPr>
          <a:xfrm>
            <a:off x="7416593" y="48533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spTree>
    <p:extLst>
      <p:ext uri="{BB962C8B-B14F-4D97-AF65-F5344CB8AC3E}">
        <p14:creationId xmlns:p14="http://schemas.microsoft.com/office/powerpoint/2010/main" val="400979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square" rtlCol="0">
            <a:spAutoFit/>
          </a:bodyPr>
          <a:lstStyle/>
          <a:p>
            <a:r>
              <a:rPr kumimoji="1" lang="en-US" altLang="ja-JP" sz="1400" b="1"/>
              <a:t>1. </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sp>
        <p:nvSpPr>
          <p:cNvPr id="96" name="正方形/長方形 95">
            <a:extLst>
              <a:ext uri="{FF2B5EF4-FFF2-40B4-BE49-F238E27FC236}">
                <a16:creationId xmlns:a16="http://schemas.microsoft.com/office/drawing/2014/main" id="{611D1BE3-EDAD-4958-A22C-314252938F0A}"/>
              </a:ext>
            </a:extLst>
          </p:cNvPr>
          <p:cNvSpPr/>
          <p:nvPr/>
        </p:nvSpPr>
        <p:spPr>
          <a:xfrm>
            <a:off x="5403258" y="1308109"/>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03258" y="1308107"/>
            <a:ext cx="2589567"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36556" y="1914970"/>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24559" y="4517572"/>
            <a:ext cx="2300423"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74005" y="2381026"/>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499958" y="4747050"/>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69251" y="4747049"/>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13943" y="4747049"/>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64918" y="4742229"/>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0295" y="4741110"/>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45106" y="2937939"/>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38600" y="5415162"/>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26713" y="2424516"/>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25501" y="2610262"/>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7644" y="1307833"/>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44950" y="2395543"/>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0189" y="2828257"/>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0004" y="2418478"/>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03388" y="3376689"/>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65340" y="447222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extLst>
              <p:ext uri="{D42A27DB-BD31-4B8C-83A1-F6EECF244321}">
                <p14:modId xmlns:p14="http://schemas.microsoft.com/office/powerpoint/2010/main" val="571343555"/>
              </p:ext>
            </p:extLst>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4832092"/>
          </a:xfrm>
          <a:prstGeom prst="rect">
            <a:avLst/>
          </a:prstGeom>
          <a:noFill/>
        </p:spPr>
        <p:txBody>
          <a:bodyPr wrap="none" rtlCol="0" anchor="t">
            <a:spAutoFit/>
          </a:bodyPr>
          <a:lstStyle/>
          <a:p>
            <a:r>
              <a:rPr kumimoji="1" lang="ja-JP" altLang="en-US" sz="1000" dirty="0">
                <a:ea typeface="メイリオ"/>
              </a:rPr>
              <a:t>・強化する武器を選択する。</a:t>
            </a:r>
            <a:endParaRPr kumimoji="1" lang="en-US" altLang="ja-JP" sz="1000" dirty="0">
              <a:ea typeface="メイリオ"/>
            </a:endParaRPr>
          </a:p>
          <a:p>
            <a:r>
              <a:rPr kumimoji="1" lang="ja-JP" altLang="en-US" sz="1000" dirty="0">
                <a:ea typeface="メイリオ"/>
              </a:rPr>
              <a:t>　下部のアイコンをタップすると、</a:t>
            </a:r>
            <a:endParaRPr kumimoji="1" lang="en-US" altLang="ja-JP" sz="1000" dirty="0">
              <a:ea typeface="メイリオ"/>
            </a:endParaRPr>
          </a:p>
          <a:p>
            <a:r>
              <a:rPr kumimoji="1" lang="ja-JP" altLang="en-US" sz="1000" dirty="0">
                <a:ea typeface="メイリオ"/>
              </a:rPr>
              <a:t>　上部モデル、パラメータが変化する。</a:t>
            </a:r>
            <a:endParaRPr kumimoji="1" lang="en-US" altLang="ja-JP" sz="1000" dirty="0">
              <a:ea typeface="メイリオ"/>
            </a:endParaRPr>
          </a:p>
          <a:p>
            <a:endParaRPr lang="ja-JP" altLang="en-US" dirty="0">
              <a:ea typeface="メイリオ"/>
            </a:endParaRPr>
          </a:p>
          <a:p>
            <a:r>
              <a:rPr kumimoji="1" lang="ja-JP" altLang="en-US" sz="1000" dirty="0">
                <a:ea typeface="メイリオ"/>
              </a:rPr>
              <a:t>○ ソートは以下の通り。</a:t>
            </a:r>
            <a:endParaRPr kumimoji="1" lang="en-US" altLang="ja-JP" sz="1000" dirty="0">
              <a:ea typeface="メイリオ"/>
            </a:endParaRPr>
          </a:p>
          <a:p>
            <a:r>
              <a:rPr kumimoji="1" lang="ja-JP" altLang="en-US" sz="1000" dirty="0">
                <a:ea typeface="メイリオ"/>
              </a:rPr>
              <a:t>　</a:t>
            </a:r>
            <a:r>
              <a:rPr lang="ja-JP" altLang="en-US" sz="1000" dirty="0">
                <a:ea typeface="メイリオ"/>
              </a:rPr>
              <a:t>・入手順</a:t>
            </a:r>
            <a:endParaRPr lang="en-US" altLang="ja-JP" sz="1000" dirty="0">
              <a:ea typeface="メイリオ"/>
            </a:endParaRPr>
          </a:p>
          <a:p>
            <a:r>
              <a:rPr lang="ja-JP" altLang="en-US" sz="1000" dirty="0">
                <a:ea typeface="メイリオ"/>
              </a:rPr>
              <a:t>　・レア度順</a:t>
            </a:r>
            <a:endParaRPr lang="en-US" altLang="ja-JP" sz="1000" dirty="0">
              <a:ea typeface="メイリオ"/>
            </a:endParaRPr>
          </a:p>
          <a:p>
            <a:r>
              <a:rPr lang="ja-JP" altLang="en-US" sz="1000" dirty="0">
                <a:ea typeface="メイリオ"/>
              </a:rPr>
              <a:t>　・武器種順</a:t>
            </a:r>
            <a:endParaRPr lang="en-US" altLang="ja-JP" sz="1000" dirty="0">
              <a:ea typeface="メイリオ"/>
            </a:endParaRPr>
          </a:p>
          <a:p>
            <a:r>
              <a:rPr lang="ja-JP" altLang="en-US" sz="1000" dirty="0">
                <a:ea typeface="メイリオ"/>
              </a:rPr>
              <a:t>　　（種類ごとにレア度順）</a:t>
            </a:r>
          </a:p>
          <a:p>
            <a:r>
              <a:rPr lang="ja-JP" altLang="en-US" sz="1000" dirty="0">
                <a:ea typeface="メイリオ"/>
              </a:rPr>
              <a:t>　・ATK順</a:t>
            </a:r>
            <a:endParaRPr lang="ja-JP" dirty="0"/>
          </a:p>
          <a:p>
            <a:r>
              <a:rPr lang="ja-JP" altLang="en-US" sz="1000" dirty="0">
                <a:ea typeface="メイリオ"/>
              </a:rPr>
              <a:t>　・DEF順</a:t>
            </a:r>
            <a:endParaRPr lang="ja-JP" dirty="0"/>
          </a:p>
          <a:p>
            <a:r>
              <a:rPr lang="ja-JP" altLang="en-US" sz="1000" dirty="0">
                <a:ea typeface="メイリオ"/>
              </a:rPr>
              <a:t>　・SPD順</a:t>
            </a:r>
            <a:endParaRPr lang="ja-JP" dirty="0"/>
          </a:p>
          <a:p>
            <a:r>
              <a:rPr lang="ja-JP" altLang="en-US" sz="1000" dirty="0">
                <a:ea typeface="メイリオ"/>
              </a:rPr>
              <a:t>　・レベル順</a:t>
            </a:r>
            <a:endParaRPr lang="en-US" altLang="ja-JP" sz="1000" dirty="0">
              <a:ea typeface="メイリオ"/>
            </a:endParaRPr>
          </a:p>
          <a:p>
            <a:r>
              <a:rPr lang="ja-JP" altLang="en-US" sz="1000" dirty="0">
                <a:ea typeface="メイリオ"/>
              </a:rPr>
              <a:t>　選択した項目に紐づくパラメータをアイコンに表示。</a:t>
            </a:r>
          </a:p>
          <a:p>
            <a:r>
              <a:rPr lang="ja-JP" altLang="en-US" sz="1000" dirty="0">
                <a:ea typeface="メイリオ"/>
              </a:rPr>
              <a:t>　　</a:t>
            </a:r>
            <a:endParaRPr lang="en-US" altLang="ja-JP" sz="1000" dirty="0">
              <a:ea typeface="メイリオ"/>
            </a:endParaRPr>
          </a:p>
          <a:p>
            <a:r>
              <a:rPr lang="ja-JP" altLang="en-US" sz="1000" dirty="0">
                <a:ea typeface="メイリオ"/>
              </a:rPr>
              <a:t>〇 フィルタは以下の通り。</a:t>
            </a:r>
            <a:endParaRPr lang="en-US" altLang="ja-JP" sz="1000" dirty="0">
              <a:ea typeface="メイリオ"/>
            </a:endParaRPr>
          </a:p>
          <a:p>
            <a:r>
              <a:rPr lang="ja-JP" altLang="en-US" sz="1000" dirty="0">
                <a:ea typeface="メイリオ"/>
              </a:rPr>
              <a:t>　・武器種</a:t>
            </a:r>
            <a:endParaRPr lang="en-US" altLang="ja-JP" sz="1000" dirty="0">
              <a:ea typeface="メイリオ"/>
            </a:endParaRPr>
          </a:p>
          <a:p>
            <a:r>
              <a:rPr lang="ja-JP" altLang="en-US" sz="1000" dirty="0">
                <a:ea typeface="メイリオ"/>
              </a:rPr>
              <a:t>　　　レア度、レベル降順でソート</a:t>
            </a:r>
            <a:endParaRPr lang="en-US" altLang="ja-JP" sz="1000" dirty="0">
              <a:ea typeface="メイリオ"/>
            </a:endParaRPr>
          </a:p>
          <a:p>
            <a:r>
              <a:rPr lang="ja-JP" altLang="en-US" sz="1000" dirty="0">
                <a:ea typeface="メイリオ"/>
              </a:rPr>
              <a:t>　・レア度</a:t>
            </a:r>
          </a:p>
          <a:p>
            <a:r>
              <a:rPr lang="ja-JP" altLang="en-US" sz="1000" dirty="0">
                <a:ea typeface="メイリオ"/>
              </a:rPr>
              <a:t>　　　レベル降順でソート</a:t>
            </a:r>
            <a:endParaRPr lang="en-US" altLang="ja-JP" sz="1000" dirty="0">
              <a:ea typeface="メイリオ"/>
            </a:endParaRPr>
          </a:p>
          <a:p>
            <a:endParaRPr lang="ja-JP" altLang="en-US" sz="1000" dirty="0">
              <a:ea typeface="メイリオ"/>
            </a:endParaRPr>
          </a:p>
          <a:p>
            <a:r>
              <a:rPr kumimoji="1" lang="ja-JP" altLang="en-US" sz="1000" dirty="0">
                <a:ea typeface="メイリオ"/>
              </a:rPr>
              <a:t>○ 上下にスワイプ、もしくは右サイドバーを操作することで</a:t>
            </a:r>
            <a:endParaRPr lang="ja-JP" altLang="en-US" sz="1000" dirty="0">
              <a:ea typeface="メイリオ"/>
            </a:endParaRPr>
          </a:p>
          <a:p>
            <a:r>
              <a:rPr kumimoji="1" lang="ja-JP" altLang="en-US" sz="1000" dirty="0">
                <a:ea typeface="メイリオ"/>
              </a:rPr>
              <a:t>　 上下させることができる。</a:t>
            </a:r>
            <a:endParaRPr lang="ja-JP" altLang="en-US" sz="1000" dirty="0">
              <a:ea typeface="メイリオ"/>
            </a:endParaRPr>
          </a:p>
          <a:p>
            <a:r>
              <a:rPr kumimoji="1" lang="ja-JP" altLang="en-US" sz="1000" dirty="0">
                <a:ea typeface="メイリオ"/>
              </a:rPr>
              <a:t>○ 長押しでカードの詳細画面へ遷移することができる。</a:t>
            </a:r>
            <a:endParaRPr lang="ja-JP" altLang="en-US" sz="1000" dirty="0">
              <a:ea typeface="メイリオ"/>
            </a:endParaRPr>
          </a:p>
          <a:p>
            <a:r>
              <a:rPr kumimoji="1" lang="ja-JP" altLang="en-US" sz="1000" dirty="0">
                <a:ea typeface="メイリオ"/>
              </a:rPr>
              <a:t>　 スワイプ状態になった場合は、長押し判定は行わない。</a:t>
            </a:r>
            <a:endParaRPr lang="ja-JP" altLang="en-US" sz="1000" dirty="0">
              <a:ea typeface="メイリオ"/>
            </a:endParaRPr>
          </a:p>
          <a:p>
            <a:r>
              <a:rPr kumimoji="1" lang="ja-JP" altLang="en-US" sz="1000" dirty="0">
                <a:ea typeface="メイリオ"/>
              </a:rPr>
              <a:t>○ 総数が書かれている</a:t>
            </a:r>
            <a:endParaRPr kumimoji="1" lang="en-US" altLang="ja-JP" sz="1000" dirty="0">
              <a:ea typeface="メイリオ"/>
            </a:endParaRPr>
          </a:p>
          <a:p>
            <a:r>
              <a:rPr lang="ja-JP" altLang="en-US" sz="1000" dirty="0">
                <a:ea typeface="メイリオ"/>
              </a:rPr>
              <a:t>〇 お気に入り状態で、誰かが装備している場合は、</a:t>
            </a:r>
            <a:endParaRPr lang="en-US" altLang="ja-JP" sz="1000" dirty="0">
              <a:ea typeface="メイリオ"/>
            </a:endParaRPr>
          </a:p>
          <a:p>
            <a:r>
              <a:rPr lang="ja-JP" altLang="en-US" sz="1000" dirty="0">
                <a:ea typeface="メイリオ"/>
              </a:rPr>
              <a:t>　 ロックアイコンと、装備キャラのアイコンがフェードで切り替わる。</a:t>
            </a:r>
            <a:endParaRPr lang="en-US" altLang="ja-JP" sz="1000" dirty="0">
              <a:ea typeface="メイリオ"/>
            </a:endParaRPr>
          </a:p>
          <a:p>
            <a:r>
              <a:rPr lang="ja-JP" altLang="en-US" sz="1000" dirty="0">
                <a:ea typeface="メイリオ"/>
              </a:rPr>
              <a:t>　　</a:t>
            </a:r>
          </a:p>
          <a:p>
            <a:endParaRPr lang="ja-JP" altLang="en-US" sz="1000" dirty="0">
              <a:ea typeface="メイリオ"/>
            </a:endParaRPr>
          </a:p>
        </p:txBody>
      </p:sp>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カスタム武器</a:t>
            </a:r>
            <a:endParaRPr kumimoji="1" lang="ja-JP" altLang="en-US" sz="1100" b="1">
              <a:latin typeface="メイリオ" panose="020B0604030504040204" pitchFamily="50" charset="-128"/>
              <a:ea typeface="メイリオ" panose="020B0604030504040204" pitchFamily="50" charset="-128"/>
            </a:endParaRPr>
          </a:p>
        </p:txBody>
      </p:sp>
      <p:pic>
        <p:nvPicPr>
          <p:cNvPr id="173" name="図 172">
            <a:extLst>
              <a:ext uri="{FF2B5EF4-FFF2-40B4-BE49-F238E27FC236}">
                <a16:creationId xmlns:a16="http://schemas.microsoft.com/office/drawing/2014/main" id="{98A352EF-A1D1-49E5-A73E-EF5D6E732857}"/>
              </a:ext>
            </a:extLst>
          </p:cNvPr>
          <p:cNvPicPr>
            <a:picLocks noChangeAspect="1"/>
          </p:cNvPicPr>
          <p:nvPr/>
        </p:nvPicPr>
        <p:blipFill rotWithShape="1">
          <a:blip r:embed="rId2"/>
          <a:srcRect b="8693"/>
          <a:stretch/>
        </p:blipFill>
        <p:spPr>
          <a:xfrm>
            <a:off x="5641925" y="5297283"/>
            <a:ext cx="2312406" cy="431327"/>
          </a:xfrm>
          <a:prstGeom prst="rect">
            <a:avLst/>
          </a:prstGeom>
        </p:spPr>
      </p:pic>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7"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84247" y="4174223"/>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04416"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64500"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55055" y="4167392"/>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5" y="3951781"/>
            <a:ext cx="64388" cy="1633054"/>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649453" y="3890262"/>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195542" y="3865571"/>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18367"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7763" y="4727477"/>
            <a:ext cx="2300423"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85998" y="418307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7215" y="4178653"/>
            <a:ext cx="143777" cy="143776"/>
          </a:xfrm>
          <a:prstGeom prst="rect">
            <a:avLst/>
          </a:prstGeom>
        </p:spPr>
      </p:pic>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09" name="円/楕円 2">
            <a:extLst>
              <a:ext uri="{FF2B5EF4-FFF2-40B4-BE49-F238E27FC236}">
                <a16:creationId xmlns:a16="http://schemas.microsoft.com/office/drawing/2014/main" id="{7F623252-8D93-406F-9602-D741E0EC3667}"/>
              </a:ext>
            </a:extLst>
          </p:cNvPr>
          <p:cNvSpPr/>
          <p:nvPr/>
        </p:nvSpPr>
        <p:spPr>
          <a:xfrm>
            <a:off x="6263851" y="38961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474" y="4167191"/>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74113" y="4188041"/>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58070" y="4418564"/>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74774" y="4403977"/>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596053" y="4418564"/>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0941" y="4188040"/>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5"/>
          <a:stretch>
            <a:fillRect/>
          </a:stretch>
        </p:blipFill>
        <p:spPr>
          <a:xfrm>
            <a:off x="5637722" y="2757632"/>
            <a:ext cx="1309399" cy="496669"/>
          </a:xfrm>
          <a:prstGeom prst="rect">
            <a:avLst/>
          </a:prstGeom>
        </p:spPr>
      </p:pic>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pic>
        <p:nvPicPr>
          <p:cNvPr id="55" name="グラフィックス 54" descr="驚いた顔 (塗りつぶしなし)">
            <a:extLst>
              <a:ext uri="{FF2B5EF4-FFF2-40B4-BE49-F238E27FC236}">
                <a16:creationId xmlns:a16="http://schemas.microsoft.com/office/drawing/2014/main" id="{26612FE4-7750-487A-AD21-5B4587604F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7318" y="4160881"/>
            <a:ext cx="224831" cy="224831"/>
          </a:xfrm>
          <a:prstGeom prst="rect">
            <a:avLst/>
          </a:prstGeom>
        </p:spPr>
      </p:pic>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57" name="正方形/長方形 56">
            <a:extLst>
              <a:ext uri="{FF2B5EF4-FFF2-40B4-BE49-F238E27FC236}">
                <a16:creationId xmlns:a16="http://schemas.microsoft.com/office/drawing/2014/main" id="{C75747F9-A8FC-45B3-A5B3-4A29F8F8CE6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dirty="0"/>
          </a:p>
          <a:p>
            <a:pPr algn="r"/>
            <a:endParaRPr kumimoji="1" lang="en-US" altLang="ja-JP" sz="1100" dirty="0"/>
          </a:p>
          <a:p>
            <a:pPr algn="r"/>
            <a:endParaRPr kumimoji="1" lang="en-US" altLang="ja-JP" sz="1100" dirty="0"/>
          </a:p>
          <a:p>
            <a:pPr algn="ctr"/>
            <a:endParaRPr kumimoji="1" lang="en-US" altLang="ja-JP" sz="1100"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ea typeface="メイリオ" panose="020B0604030504040204" pitchFamily="50" charset="-128"/>
              </a:rPr>
              <a:t>カスタム武器選択</a:t>
            </a:r>
            <a:endParaRPr kumimoji="1" lang="ja-JP" altLang="en-US" sz="1100" b="1" dirty="0">
              <a:latin typeface="メイリオ" panose="020B0604030504040204" pitchFamily="50" charset="-128"/>
              <a:ea typeface="メイリオ" panose="020B0604030504040204" pitchFamily="50" charset="-128"/>
            </a:endParaRPr>
          </a:p>
        </p:txBody>
      </p:sp>
      <p:pic>
        <p:nvPicPr>
          <p:cNvPr id="58" name="図 57">
            <a:extLst>
              <a:ext uri="{FF2B5EF4-FFF2-40B4-BE49-F238E27FC236}">
                <a16:creationId xmlns:a16="http://schemas.microsoft.com/office/drawing/2014/main" id="{66C1B738-6604-4A3F-A948-1220F6BD1888}"/>
              </a:ext>
            </a:extLst>
          </p:cNvPr>
          <p:cNvPicPr>
            <a:picLocks noChangeAspect="1"/>
          </p:cNvPicPr>
          <p:nvPr/>
        </p:nvPicPr>
        <p:blipFill rotWithShape="1">
          <a:blip r:embed="rId2"/>
          <a:srcRect b="8693"/>
          <a:stretch/>
        </p:blipFill>
        <p:spPr>
          <a:xfrm>
            <a:off x="5640636" y="5126874"/>
            <a:ext cx="2312406" cy="431327"/>
          </a:xfrm>
          <a:prstGeom prst="rect">
            <a:avLst/>
          </a:prstGeom>
        </p:spPr>
      </p:pic>
      <p:grpSp>
        <p:nvGrpSpPr>
          <p:cNvPr id="59" name="グループ化 58">
            <a:extLst>
              <a:ext uri="{FF2B5EF4-FFF2-40B4-BE49-F238E27FC236}">
                <a16:creationId xmlns:a16="http://schemas.microsoft.com/office/drawing/2014/main" id="{A68636CD-4BC7-4691-AF5F-83283D4DDED5}"/>
              </a:ext>
            </a:extLst>
          </p:cNvPr>
          <p:cNvGrpSpPr/>
          <p:nvPr/>
        </p:nvGrpSpPr>
        <p:grpSpPr>
          <a:xfrm>
            <a:off x="5595874" y="1127800"/>
            <a:ext cx="2589567" cy="575103"/>
            <a:chOff x="0" y="0"/>
            <a:chExt cx="2637694" cy="599215"/>
          </a:xfrm>
        </p:grpSpPr>
        <p:sp>
          <p:nvSpPr>
            <p:cNvPr id="60" name="正方形/長方形 59">
              <a:extLst>
                <a:ext uri="{FF2B5EF4-FFF2-40B4-BE49-F238E27FC236}">
                  <a16:creationId xmlns:a16="http://schemas.microsoft.com/office/drawing/2014/main" id="{E25E4045-95CA-4F9D-80B1-E9CB2D06BD5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2482CDA2-B398-4B43-85B3-5A14EAD33D8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D0341DF5-ECA6-4634-96AD-57DE81EC3C2D}"/>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正方形/長方形 62">
              <a:extLst>
                <a:ext uri="{FF2B5EF4-FFF2-40B4-BE49-F238E27FC236}">
                  <a16:creationId xmlns:a16="http://schemas.microsoft.com/office/drawing/2014/main" id="{86C3C13D-66BD-479E-999A-8A32FEC9F1FE}"/>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64" name="四角形: 角を丸くする 814">
              <a:extLst>
                <a:ext uri="{FF2B5EF4-FFF2-40B4-BE49-F238E27FC236}">
                  <a16:creationId xmlns:a16="http://schemas.microsoft.com/office/drawing/2014/main" id="{CC73E808-853D-42EC-ABDC-821DF28B55E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3C530C58-1C63-447D-B83F-9092EC5A279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66" name="楕円 816">
              <a:extLst>
                <a:ext uri="{FF2B5EF4-FFF2-40B4-BE49-F238E27FC236}">
                  <a16:creationId xmlns:a16="http://schemas.microsoft.com/office/drawing/2014/main" id="{F2A38BC3-80CA-439B-A08D-DA51BCF5A9C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67" name="四角形: 角を丸くする 817">
              <a:extLst>
                <a:ext uri="{FF2B5EF4-FFF2-40B4-BE49-F238E27FC236}">
                  <a16:creationId xmlns:a16="http://schemas.microsoft.com/office/drawing/2014/main" id="{D087D573-09BA-4D5F-86E2-5553499DBE0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8" name="正方形/長方形 67">
              <a:extLst>
                <a:ext uri="{FF2B5EF4-FFF2-40B4-BE49-F238E27FC236}">
                  <a16:creationId xmlns:a16="http://schemas.microsoft.com/office/drawing/2014/main" id="{A9AFDE21-569C-48FB-9BAA-A5FEA2EF336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69" name="四角形: 角を丸くする 819">
              <a:extLst>
                <a:ext uri="{FF2B5EF4-FFF2-40B4-BE49-F238E27FC236}">
                  <a16:creationId xmlns:a16="http://schemas.microsoft.com/office/drawing/2014/main" id="{84CBB903-20AF-413E-AB17-DF17517B35A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0" name="四角形: 角を丸くする 820">
              <a:extLst>
                <a:ext uri="{FF2B5EF4-FFF2-40B4-BE49-F238E27FC236}">
                  <a16:creationId xmlns:a16="http://schemas.microsoft.com/office/drawing/2014/main" id="{C20A6C06-F18F-4B15-BB6F-1369BAF358E0}"/>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1" name="テキスト ボックス 821">
              <a:extLst>
                <a:ext uri="{FF2B5EF4-FFF2-40B4-BE49-F238E27FC236}">
                  <a16:creationId xmlns:a16="http://schemas.microsoft.com/office/drawing/2014/main" id="{5D314436-5618-47C4-89DF-94A3EF35DBBA}"/>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72" name="テキスト ボックス 822">
              <a:extLst>
                <a:ext uri="{FF2B5EF4-FFF2-40B4-BE49-F238E27FC236}">
                  <a16:creationId xmlns:a16="http://schemas.microsoft.com/office/drawing/2014/main" id="{E96F193F-5736-48B8-8D8F-3A31E8169D2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3" name="四角形: 角を丸くする 805">
            <a:extLst>
              <a:ext uri="{FF2B5EF4-FFF2-40B4-BE49-F238E27FC236}">
                <a16:creationId xmlns:a16="http://schemas.microsoft.com/office/drawing/2014/main" id="{B162BF08-3A0D-4A52-B5FB-B4C3D8C8E245}"/>
              </a:ext>
            </a:extLst>
          </p:cNvPr>
          <p:cNvSpPr/>
          <p:nvPr/>
        </p:nvSpPr>
        <p:spPr>
          <a:xfrm>
            <a:off x="5637763" y="2225515"/>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06">
            <a:extLst>
              <a:ext uri="{FF2B5EF4-FFF2-40B4-BE49-F238E27FC236}">
                <a16:creationId xmlns:a16="http://schemas.microsoft.com/office/drawing/2014/main" id="{62E226CD-75AC-47C3-8FD8-BA6A7C5326D6}"/>
              </a:ext>
            </a:extLst>
          </p:cNvPr>
          <p:cNvSpPr/>
          <p:nvPr/>
        </p:nvSpPr>
        <p:spPr>
          <a:xfrm>
            <a:off x="6097848" y="2225519"/>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08">
            <a:extLst>
              <a:ext uri="{FF2B5EF4-FFF2-40B4-BE49-F238E27FC236}">
                <a16:creationId xmlns:a16="http://schemas.microsoft.com/office/drawing/2014/main" id="{49CA8459-F9BE-4115-88BF-611DA654E0DE}"/>
              </a:ext>
            </a:extLst>
          </p:cNvPr>
          <p:cNvSpPr/>
          <p:nvPr/>
        </p:nvSpPr>
        <p:spPr>
          <a:xfrm>
            <a:off x="7018017"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6" name="四角形: 角を丸くする 809">
            <a:extLst>
              <a:ext uri="{FF2B5EF4-FFF2-40B4-BE49-F238E27FC236}">
                <a16:creationId xmlns:a16="http://schemas.microsoft.com/office/drawing/2014/main" id="{D660ECD0-883E-4BDF-AAAE-E27DD43AE33B}"/>
              </a:ext>
            </a:extLst>
          </p:cNvPr>
          <p:cNvSpPr/>
          <p:nvPr/>
        </p:nvSpPr>
        <p:spPr>
          <a:xfrm>
            <a:off x="7478101"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7" name="四角形: 角を丸くする 807">
            <a:extLst>
              <a:ext uri="{FF2B5EF4-FFF2-40B4-BE49-F238E27FC236}">
                <a16:creationId xmlns:a16="http://schemas.microsoft.com/office/drawing/2014/main" id="{D0F34C58-6571-4AED-AB49-890AC38D5381}"/>
              </a:ext>
            </a:extLst>
          </p:cNvPr>
          <p:cNvSpPr/>
          <p:nvPr/>
        </p:nvSpPr>
        <p:spPr>
          <a:xfrm>
            <a:off x="6568656" y="2218688"/>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8" name="グループ化 77">
            <a:extLst>
              <a:ext uri="{FF2B5EF4-FFF2-40B4-BE49-F238E27FC236}">
                <a16:creationId xmlns:a16="http://schemas.microsoft.com/office/drawing/2014/main" id="{81A21CD8-DB59-46DB-8101-B9CA920DB58E}"/>
              </a:ext>
            </a:extLst>
          </p:cNvPr>
          <p:cNvGrpSpPr/>
          <p:nvPr/>
        </p:nvGrpSpPr>
        <p:grpSpPr>
          <a:xfrm>
            <a:off x="8040075" y="2234375"/>
            <a:ext cx="64388" cy="3350460"/>
            <a:chOff x="2428935" y="1285895"/>
            <a:chExt cx="73270" cy="3077308"/>
          </a:xfrm>
        </p:grpSpPr>
        <p:sp>
          <p:nvSpPr>
            <p:cNvPr id="79" name="四角形: 角を丸くする 803">
              <a:extLst>
                <a:ext uri="{FF2B5EF4-FFF2-40B4-BE49-F238E27FC236}">
                  <a16:creationId xmlns:a16="http://schemas.microsoft.com/office/drawing/2014/main" id="{B8739F20-0B63-4E2C-9F55-76E55780E025}"/>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0" name="四角形: 角を丸くする 804">
              <a:extLst>
                <a:ext uri="{FF2B5EF4-FFF2-40B4-BE49-F238E27FC236}">
                  <a16:creationId xmlns:a16="http://schemas.microsoft.com/office/drawing/2014/main" id="{0D693710-728D-4530-BDB6-7C2E43BC167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1" name="四角形: 角を丸くする 790">
            <a:extLst>
              <a:ext uri="{FF2B5EF4-FFF2-40B4-BE49-F238E27FC236}">
                <a16:creationId xmlns:a16="http://schemas.microsoft.com/office/drawing/2014/main" id="{2FC4B0DA-2605-40BD-8B45-8F75AD9BC0F9}"/>
              </a:ext>
            </a:extLst>
          </p:cNvPr>
          <p:cNvSpPr/>
          <p:nvPr/>
        </p:nvSpPr>
        <p:spPr>
          <a:xfrm>
            <a:off x="5654943" y="1899321"/>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2" name="正方形/長方形 81">
            <a:extLst>
              <a:ext uri="{FF2B5EF4-FFF2-40B4-BE49-F238E27FC236}">
                <a16:creationId xmlns:a16="http://schemas.microsoft.com/office/drawing/2014/main" id="{D8AD65CB-2339-4E73-8526-AFB8D7A0D65F}"/>
              </a:ext>
            </a:extLst>
          </p:cNvPr>
          <p:cNvSpPr/>
          <p:nvPr/>
        </p:nvSpPr>
        <p:spPr>
          <a:xfrm>
            <a:off x="7270249" y="5404117"/>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dirty="0"/>
              <a:t>999</a:t>
            </a:r>
            <a:r>
              <a:rPr kumimoji="1" lang="en-US" altLang="ja-JP" sz="1100" b="1" dirty="0"/>
              <a:t>/999</a:t>
            </a:r>
            <a:endParaRPr kumimoji="1" lang="ja-JP" altLang="en-US" sz="1100" b="1" dirty="0"/>
          </a:p>
        </p:txBody>
      </p:sp>
      <p:sp>
        <p:nvSpPr>
          <p:cNvPr id="83" name="四角形: 角を丸くする 792">
            <a:extLst>
              <a:ext uri="{FF2B5EF4-FFF2-40B4-BE49-F238E27FC236}">
                <a16:creationId xmlns:a16="http://schemas.microsoft.com/office/drawing/2014/main" id="{53FDFC5D-40DE-41F1-BE25-D36029B2A238}"/>
              </a:ext>
            </a:extLst>
          </p:cNvPr>
          <p:cNvSpPr/>
          <p:nvPr/>
        </p:nvSpPr>
        <p:spPr>
          <a:xfrm>
            <a:off x="7468685" y="1849641"/>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84" name="グループ化 83">
            <a:extLst>
              <a:ext uri="{FF2B5EF4-FFF2-40B4-BE49-F238E27FC236}">
                <a16:creationId xmlns:a16="http://schemas.microsoft.com/office/drawing/2014/main" id="{A7313072-F215-40EF-AE53-AA01B4B3DB5F}"/>
              </a:ext>
            </a:extLst>
          </p:cNvPr>
          <p:cNvGrpSpPr/>
          <p:nvPr/>
        </p:nvGrpSpPr>
        <p:grpSpPr>
          <a:xfrm>
            <a:off x="5636474" y="4557068"/>
            <a:ext cx="2300423" cy="458960"/>
            <a:chOff x="45763" y="1857402"/>
            <a:chExt cx="2286000" cy="457204"/>
          </a:xfrm>
        </p:grpSpPr>
        <p:sp>
          <p:nvSpPr>
            <p:cNvPr id="85" name="四角形: 角を丸くする 835">
              <a:extLst>
                <a:ext uri="{FF2B5EF4-FFF2-40B4-BE49-F238E27FC236}">
                  <a16:creationId xmlns:a16="http://schemas.microsoft.com/office/drawing/2014/main" id="{D8F59992-13E8-406D-8D58-B90F22CEE85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6" name="四角形: 角を丸くする 836">
              <a:extLst>
                <a:ext uri="{FF2B5EF4-FFF2-40B4-BE49-F238E27FC236}">
                  <a16:creationId xmlns:a16="http://schemas.microsoft.com/office/drawing/2014/main" id="{88FDB35C-F4EA-4A2B-BDEB-D1BB22800DD3}"/>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7" name="四角形: 角を丸くする 837">
              <a:extLst>
                <a:ext uri="{FF2B5EF4-FFF2-40B4-BE49-F238E27FC236}">
                  <a16:creationId xmlns:a16="http://schemas.microsoft.com/office/drawing/2014/main" id="{27996682-FA91-463C-B947-6FABCC9FBC5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8" name="四角形: 角を丸くする 838">
              <a:extLst>
                <a:ext uri="{FF2B5EF4-FFF2-40B4-BE49-F238E27FC236}">
                  <a16:creationId xmlns:a16="http://schemas.microsoft.com/office/drawing/2014/main" id="{D4B77CDC-9C1A-4B39-81F5-2AA5E3DEBFA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9" name="四角形: 角を丸くする 839">
              <a:extLst>
                <a:ext uri="{FF2B5EF4-FFF2-40B4-BE49-F238E27FC236}">
                  <a16:creationId xmlns:a16="http://schemas.microsoft.com/office/drawing/2014/main" id="{90D56C67-4827-4C93-B107-0AA2AD14942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0" name="テキスト ボックス 919">
            <a:extLst>
              <a:ext uri="{FF2B5EF4-FFF2-40B4-BE49-F238E27FC236}">
                <a16:creationId xmlns:a16="http://schemas.microsoft.com/office/drawing/2014/main" id="{758865E5-9318-495B-8485-588DF985FB89}"/>
              </a:ext>
            </a:extLst>
          </p:cNvPr>
          <p:cNvSpPr txBox="1"/>
          <p:nvPr/>
        </p:nvSpPr>
        <p:spPr>
          <a:xfrm>
            <a:off x="5699599" y="2234375"/>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91" name="グラフィックス 148" descr="鎖錠">
            <a:extLst>
              <a:ext uri="{FF2B5EF4-FFF2-40B4-BE49-F238E27FC236}">
                <a16:creationId xmlns:a16="http://schemas.microsoft.com/office/drawing/2014/main" id="{1BDE8FB5-C6C7-4735-8E28-244302239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0816" y="2229949"/>
            <a:ext cx="143777" cy="143776"/>
          </a:xfrm>
          <a:prstGeom prst="rect">
            <a:avLst/>
          </a:prstGeom>
        </p:spPr>
      </p:pic>
      <p:pic>
        <p:nvPicPr>
          <p:cNvPr id="92" name="グラフィックス 148" descr="鎖錠">
            <a:extLst>
              <a:ext uri="{FF2B5EF4-FFF2-40B4-BE49-F238E27FC236}">
                <a16:creationId xmlns:a16="http://schemas.microsoft.com/office/drawing/2014/main" id="{10AE4B8E-AA8B-42D5-8706-C336D46776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2075" y="2218487"/>
            <a:ext cx="143777" cy="143776"/>
          </a:xfrm>
          <a:prstGeom prst="rect">
            <a:avLst/>
          </a:prstGeom>
        </p:spPr>
      </p:pic>
      <p:sp>
        <p:nvSpPr>
          <p:cNvPr id="93" name="テキスト ボックス 919">
            <a:extLst>
              <a:ext uri="{FF2B5EF4-FFF2-40B4-BE49-F238E27FC236}">
                <a16:creationId xmlns:a16="http://schemas.microsoft.com/office/drawing/2014/main" id="{D780ABF3-90FD-4F9C-A8DF-CBC06EC52172}"/>
              </a:ext>
            </a:extLst>
          </p:cNvPr>
          <p:cNvSpPr txBox="1"/>
          <p:nvPr/>
        </p:nvSpPr>
        <p:spPr>
          <a:xfrm>
            <a:off x="6587714" y="223933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94" name="テキスト ボックス 93">
            <a:extLst>
              <a:ext uri="{FF2B5EF4-FFF2-40B4-BE49-F238E27FC236}">
                <a16:creationId xmlns:a16="http://schemas.microsoft.com/office/drawing/2014/main" id="{F1117F06-88CF-4469-86EB-D2593A586FC9}"/>
              </a:ext>
            </a:extLst>
          </p:cNvPr>
          <p:cNvSpPr txBox="1"/>
          <p:nvPr/>
        </p:nvSpPr>
        <p:spPr>
          <a:xfrm>
            <a:off x="6571671" y="2469860"/>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95" name="テキスト ボックス 94">
            <a:extLst>
              <a:ext uri="{FF2B5EF4-FFF2-40B4-BE49-F238E27FC236}">
                <a16:creationId xmlns:a16="http://schemas.microsoft.com/office/drawing/2014/main" id="{12D05A9A-3156-4815-BB9A-4F2DF3273BC6}"/>
              </a:ext>
            </a:extLst>
          </p:cNvPr>
          <p:cNvSpPr txBox="1"/>
          <p:nvPr/>
        </p:nvSpPr>
        <p:spPr>
          <a:xfrm>
            <a:off x="6088375" y="2455273"/>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6" name="テキスト ボックス 95">
            <a:extLst>
              <a:ext uri="{FF2B5EF4-FFF2-40B4-BE49-F238E27FC236}">
                <a16:creationId xmlns:a16="http://schemas.microsoft.com/office/drawing/2014/main" id="{284B88B3-98A9-4CB3-AE62-DD0D203E218D}"/>
              </a:ext>
            </a:extLst>
          </p:cNvPr>
          <p:cNvSpPr txBox="1"/>
          <p:nvPr/>
        </p:nvSpPr>
        <p:spPr>
          <a:xfrm>
            <a:off x="5609654" y="2469860"/>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97" name="グラフィックス 148" descr="鎖錠">
            <a:extLst>
              <a:ext uri="{FF2B5EF4-FFF2-40B4-BE49-F238E27FC236}">
                <a16:creationId xmlns:a16="http://schemas.microsoft.com/office/drawing/2014/main" id="{AB4AE3BE-21C3-4721-8BDA-1A979395C8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4542" y="2239336"/>
            <a:ext cx="143777" cy="143776"/>
          </a:xfrm>
          <a:prstGeom prst="rect">
            <a:avLst/>
          </a:prstGeom>
        </p:spPr>
      </p:pic>
      <p:sp>
        <p:nvSpPr>
          <p:cNvPr id="98" name="楕円 97">
            <a:extLst>
              <a:ext uri="{FF2B5EF4-FFF2-40B4-BE49-F238E27FC236}">
                <a16:creationId xmlns:a16="http://schemas.microsoft.com/office/drawing/2014/main" id="{D37F31C6-1876-485A-ADC6-5284EF4C74D4}"/>
              </a:ext>
            </a:extLst>
          </p:cNvPr>
          <p:cNvSpPr/>
          <p:nvPr/>
        </p:nvSpPr>
        <p:spPr>
          <a:xfrm>
            <a:off x="5651624" y="2407587"/>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22AAA235-132F-4573-9183-F5CD66DCCE74}"/>
              </a:ext>
            </a:extLst>
          </p:cNvPr>
          <p:cNvSpPr/>
          <p:nvPr/>
        </p:nvSpPr>
        <p:spPr>
          <a:xfrm>
            <a:off x="6587709" y="2415030"/>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0" name="グラフィックス 99" descr="驚いた顔 (塗りつぶしなし)">
            <a:extLst>
              <a:ext uri="{FF2B5EF4-FFF2-40B4-BE49-F238E27FC236}">
                <a16:creationId xmlns:a16="http://schemas.microsoft.com/office/drawing/2014/main" id="{C6AD3937-FA73-4258-B9E7-BBC81F51C6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0919" y="2212177"/>
            <a:ext cx="224831" cy="224831"/>
          </a:xfrm>
          <a:prstGeom prst="rect">
            <a:avLst/>
          </a:prstGeom>
        </p:spPr>
      </p:pic>
      <p:grpSp>
        <p:nvGrpSpPr>
          <p:cNvPr id="101" name="グループ化 100">
            <a:extLst>
              <a:ext uri="{FF2B5EF4-FFF2-40B4-BE49-F238E27FC236}">
                <a16:creationId xmlns:a16="http://schemas.microsoft.com/office/drawing/2014/main" id="{0753F42C-E6EC-46CB-A1D2-425EE7C63135}"/>
              </a:ext>
            </a:extLst>
          </p:cNvPr>
          <p:cNvGrpSpPr/>
          <p:nvPr/>
        </p:nvGrpSpPr>
        <p:grpSpPr>
          <a:xfrm>
            <a:off x="5646627" y="3973470"/>
            <a:ext cx="2300423" cy="458960"/>
            <a:chOff x="45763" y="1857402"/>
            <a:chExt cx="2286000" cy="457204"/>
          </a:xfrm>
        </p:grpSpPr>
        <p:sp>
          <p:nvSpPr>
            <p:cNvPr id="102" name="四角形: 角を丸くする 835">
              <a:extLst>
                <a:ext uri="{FF2B5EF4-FFF2-40B4-BE49-F238E27FC236}">
                  <a16:creationId xmlns:a16="http://schemas.microsoft.com/office/drawing/2014/main" id="{C0B964C4-D330-4046-B1A7-68F2178469EF}"/>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836">
              <a:extLst>
                <a:ext uri="{FF2B5EF4-FFF2-40B4-BE49-F238E27FC236}">
                  <a16:creationId xmlns:a16="http://schemas.microsoft.com/office/drawing/2014/main" id="{305FDC48-6513-42C9-B005-149EE96C101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837">
              <a:extLst>
                <a:ext uri="{FF2B5EF4-FFF2-40B4-BE49-F238E27FC236}">
                  <a16:creationId xmlns:a16="http://schemas.microsoft.com/office/drawing/2014/main" id="{6DB09730-B84E-4479-9851-E6C982188D4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838">
              <a:extLst>
                <a:ext uri="{FF2B5EF4-FFF2-40B4-BE49-F238E27FC236}">
                  <a16:creationId xmlns:a16="http://schemas.microsoft.com/office/drawing/2014/main" id="{BFAFDEF9-EA7E-451E-9362-D5605524CBB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839">
              <a:extLst>
                <a:ext uri="{FF2B5EF4-FFF2-40B4-BE49-F238E27FC236}">
                  <a16:creationId xmlns:a16="http://schemas.microsoft.com/office/drawing/2014/main" id="{5377ADD6-45D1-4741-A902-C8AD4C20DFC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07" name="グループ化 106">
            <a:extLst>
              <a:ext uri="{FF2B5EF4-FFF2-40B4-BE49-F238E27FC236}">
                <a16:creationId xmlns:a16="http://schemas.microsoft.com/office/drawing/2014/main" id="{C46ECE7E-E194-4394-9425-BCC2CD1ACD97}"/>
              </a:ext>
            </a:extLst>
          </p:cNvPr>
          <p:cNvGrpSpPr/>
          <p:nvPr/>
        </p:nvGrpSpPr>
        <p:grpSpPr>
          <a:xfrm>
            <a:off x="5626321" y="3385841"/>
            <a:ext cx="2300423" cy="458960"/>
            <a:chOff x="45763" y="1857402"/>
            <a:chExt cx="2286000" cy="457204"/>
          </a:xfrm>
        </p:grpSpPr>
        <p:sp>
          <p:nvSpPr>
            <p:cNvPr id="108" name="四角形: 角を丸くする 835">
              <a:extLst>
                <a:ext uri="{FF2B5EF4-FFF2-40B4-BE49-F238E27FC236}">
                  <a16:creationId xmlns:a16="http://schemas.microsoft.com/office/drawing/2014/main" id="{6E4D32DA-CDF8-42DA-8765-B5AFEBC57133}"/>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836">
              <a:extLst>
                <a:ext uri="{FF2B5EF4-FFF2-40B4-BE49-F238E27FC236}">
                  <a16:creationId xmlns:a16="http://schemas.microsoft.com/office/drawing/2014/main" id="{B1ED135D-B95D-4F53-B51A-C51A3AA8EB3A}"/>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837">
              <a:extLst>
                <a:ext uri="{FF2B5EF4-FFF2-40B4-BE49-F238E27FC236}">
                  <a16:creationId xmlns:a16="http://schemas.microsoft.com/office/drawing/2014/main" id="{45E8150A-D085-4C79-A8F7-0A85E5478AC5}"/>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838">
              <a:extLst>
                <a:ext uri="{FF2B5EF4-FFF2-40B4-BE49-F238E27FC236}">
                  <a16:creationId xmlns:a16="http://schemas.microsoft.com/office/drawing/2014/main" id="{75668EC2-C4BC-437C-A3F1-2093D766D63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839">
              <a:extLst>
                <a:ext uri="{FF2B5EF4-FFF2-40B4-BE49-F238E27FC236}">
                  <a16:creationId xmlns:a16="http://schemas.microsoft.com/office/drawing/2014/main" id="{FE871808-E641-4907-AC4E-F08EE8C0DE85}"/>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13" name="グループ化 112">
            <a:extLst>
              <a:ext uri="{FF2B5EF4-FFF2-40B4-BE49-F238E27FC236}">
                <a16:creationId xmlns:a16="http://schemas.microsoft.com/office/drawing/2014/main" id="{C40350E2-93FE-4835-B43A-4C96428FACD1}"/>
              </a:ext>
            </a:extLst>
          </p:cNvPr>
          <p:cNvGrpSpPr/>
          <p:nvPr/>
        </p:nvGrpSpPr>
        <p:grpSpPr>
          <a:xfrm>
            <a:off x="5636474" y="2802243"/>
            <a:ext cx="2300423" cy="458960"/>
            <a:chOff x="45763" y="1857402"/>
            <a:chExt cx="2286000" cy="457204"/>
          </a:xfrm>
        </p:grpSpPr>
        <p:sp>
          <p:nvSpPr>
            <p:cNvPr id="114" name="四角形: 角を丸くする 835">
              <a:extLst>
                <a:ext uri="{FF2B5EF4-FFF2-40B4-BE49-F238E27FC236}">
                  <a16:creationId xmlns:a16="http://schemas.microsoft.com/office/drawing/2014/main" id="{CBF0828B-4259-404C-AE20-0BD615E1A3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836">
              <a:extLst>
                <a:ext uri="{FF2B5EF4-FFF2-40B4-BE49-F238E27FC236}">
                  <a16:creationId xmlns:a16="http://schemas.microsoft.com/office/drawing/2014/main" id="{796ECE75-5B0F-496B-A5E8-00BEEA65F509}"/>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837">
              <a:extLst>
                <a:ext uri="{FF2B5EF4-FFF2-40B4-BE49-F238E27FC236}">
                  <a16:creationId xmlns:a16="http://schemas.microsoft.com/office/drawing/2014/main" id="{47BB88C4-A730-4F9D-B0C5-0E908AB87901}"/>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7" name="四角形: 角を丸くする 838">
              <a:extLst>
                <a:ext uri="{FF2B5EF4-FFF2-40B4-BE49-F238E27FC236}">
                  <a16:creationId xmlns:a16="http://schemas.microsoft.com/office/drawing/2014/main" id="{9F451ABE-B7C5-40D0-94E4-2815F9BBA908}"/>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839">
              <a:extLst>
                <a:ext uri="{FF2B5EF4-FFF2-40B4-BE49-F238E27FC236}">
                  <a16:creationId xmlns:a16="http://schemas.microsoft.com/office/drawing/2014/main" id="{D8B1AB4B-AB00-42DC-80EA-8A86806D36A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1914931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pic>
        <p:nvPicPr>
          <p:cNvPr id="2050" name="Picture 2">
            <a:extLst>
              <a:ext uri="{FF2B5EF4-FFF2-40B4-BE49-F238E27FC236}">
                <a16:creationId xmlns:a16="http://schemas.microsoft.com/office/drawing/2014/main" id="{0FDD46F5-40C4-E64F-8637-FEAB69AB0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279" y="416607"/>
            <a:ext cx="3410641" cy="602478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カスタム箇所選択</a:t>
            </a:r>
            <a:endParaRPr kumimoji="1" lang="en-US" altLang="ja-JP" sz="1400" b="1"/>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134191" cy="2708434"/>
          </a:xfrm>
          <a:prstGeom prst="rect">
            <a:avLst/>
          </a:prstGeom>
          <a:noFill/>
        </p:spPr>
        <p:txBody>
          <a:bodyPr wrap="none" rtlCol="0" anchor="t">
            <a:spAutoFit/>
          </a:bodyPr>
          <a:lstStyle/>
          <a:p>
            <a:r>
              <a:rPr lang="ja-JP" altLang="en-US" sz="1000">
                <a:ea typeface="メイリオ"/>
              </a:rPr>
              <a:t>表示内容</a:t>
            </a:r>
            <a:endParaRPr lang="en-US" altLang="ja-JP" sz="1000">
              <a:ea typeface="メイリオ"/>
            </a:endParaRPr>
          </a:p>
          <a:p>
            <a:r>
              <a:rPr lang="ja-JP" altLang="en-US" sz="1000">
                <a:ea typeface="メイリオ"/>
              </a:rPr>
              <a:t>　・武器名</a:t>
            </a:r>
            <a:endParaRPr lang="en-US" altLang="ja-JP" sz="1000">
              <a:ea typeface="メイリオ"/>
            </a:endParaRPr>
          </a:p>
          <a:p>
            <a:r>
              <a:rPr lang="ja-JP" altLang="en-US" sz="1000">
                <a:ea typeface="メイリオ"/>
              </a:rPr>
              <a:t>　・武器種名</a:t>
            </a:r>
            <a:endParaRPr lang="en-US" altLang="ja-JP" sz="1000">
              <a:ea typeface="メイリオ"/>
            </a:endParaRPr>
          </a:p>
          <a:p>
            <a:r>
              <a:rPr lang="ja-JP" altLang="en-US" sz="1000">
                <a:ea typeface="メイリオ"/>
              </a:rPr>
              <a:t>　・</a:t>
            </a:r>
            <a:r>
              <a:rPr lang="en-US" altLang="ja-JP" sz="1000">
                <a:ea typeface="メイリオ"/>
              </a:rPr>
              <a:t>ATK</a:t>
            </a:r>
          </a:p>
          <a:p>
            <a:r>
              <a:rPr lang="ja-JP" altLang="en-US" sz="1000">
                <a:ea typeface="メイリオ"/>
              </a:rPr>
              <a:t>　・</a:t>
            </a:r>
            <a:r>
              <a:rPr lang="en-US" altLang="ja-JP" sz="1000">
                <a:ea typeface="メイリオ"/>
              </a:rPr>
              <a:t>DEF</a:t>
            </a:r>
          </a:p>
          <a:p>
            <a:r>
              <a:rPr lang="ja-JP" altLang="en-US" sz="1000">
                <a:ea typeface="メイリオ"/>
              </a:rPr>
              <a:t>　・</a:t>
            </a:r>
            <a:r>
              <a:rPr lang="en-US" altLang="ja-JP" sz="1000">
                <a:ea typeface="メイリオ"/>
              </a:rPr>
              <a:t>SPD</a:t>
            </a:r>
            <a:r>
              <a:rPr lang="ja-JP" altLang="en-US" sz="1000">
                <a:ea typeface="メイリオ"/>
              </a:rPr>
              <a:t>　　</a:t>
            </a:r>
            <a:endParaRPr lang="en-US" altLang="ja-JP" sz="1000">
              <a:ea typeface="メイリオ"/>
            </a:endParaRPr>
          </a:p>
          <a:p>
            <a:r>
              <a:rPr lang="ja-JP" altLang="en-US" sz="1000">
                <a:ea typeface="メイリオ"/>
              </a:rPr>
              <a:t>　・装備パーツ１</a:t>
            </a:r>
            <a:endParaRPr lang="en-US" altLang="ja-JP" sz="1000">
              <a:ea typeface="メイリオ"/>
            </a:endParaRPr>
          </a:p>
          <a:p>
            <a:r>
              <a:rPr lang="ja-JP" altLang="en-US" sz="1000">
                <a:ea typeface="メイリオ"/>
              </a:rPr>
              <a:t>　・装備パーツ２</a:t>
            </a:r>
            <a:endParaRPr lang="en-US" altLang="ja-JP" sz="1000">
              <a:ea typeface="メイリオ"/>
            </a:endParaRPr>
          </a:p>
          <a:p>
            <a:r>
              <a:rPr lang="ja-JP" altLang="en-US" sz="1000">
                <a:ea typeface="メイリオ"/>
              </a:rPr>
              <a:t>　・装備パーツ３</a:t>
            </a:r>
            <a:endParaRPr lang="en-US" altLang="ja-JP" sz="1000">
              <a:ea typeface="メイリオ"/>
            </a:endParaRPr>
          </a:p>
          <a:p>
            <a:r>
              <a:rPr lang="ja-JP" altLang="en-US" sz="1000">
                <a:ea typeface="メイリオ"/>
              </a:rPr>
              <a:t>　・装備結晶１</a:t>
            </a:r>
            <a:endParaRPr lang="en-US" altLang="ja-JP" sz="1000">
              <a:ea typeface="メイリオ"/>
            </a:endParaRPr>
          </a:p>
          <a:p>
            <a:r>
              <a:rPr lang="ja-JP" altLang="en-US" sz="1000">
                <a:ea typeface="メイリオ"/>
              </a:rPr>
              <a:t>　・装備結晶２</a:t>
            </a:r>
            <a:endParaRPr lang="en-US" altLang="ja-JP" sz="1000">
              <a:ea typeface="メイリオ"/>
            </a:endParaRPr>
          </a:p>
          <a:p>
            <a:endParaRPr lang="en-US" altLang="ja-JP" sz="1000">
              <a:ea typeface="メイリオ"/>
            </a:endParaRPr>
          </a:p>
          <a:p>
            <a:r>
              <a:rPr lang="ja-JP" altLang="en-US" sz="1000">
                <a:ea typeface="メイリオ"/>
              </a:rPr>
              <a:t>装備パーツ、装備結晶を</a:t>
            </a:r>
            <a:endParaRPr lang="en-US" altLang="ja-JP" sz="1000">
              <a:ea typeface="メイリオ"/>
            </a:endParaRPr>
          </a:p>
          <a:p>
            <a:r>
              <a:rPr lang="ja-JP" altLang="en-US" sz="1000">
                <a:ea typeface="メイリオ"/>
              </a:rPr>
              <a:t>タップすることで変更、</a:t>
            </a:r>
            <a:endParaRPr lang="en-US" altLang="ja-JP" sz="1000">
              <a:ea typeface="メイリオ"/>
            </a:endParaRPr>
          </a:p>
          <a:p>
            <a:r>
              <a:rPr lang="ja-JP" altLang="en-US" sz="1000">
                <a:ea typeface="メイリオ"/>
              </a:rPr>
              <a:t>長押しすることで詳細の確認をすることができる。</a:t>
            </a:r>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8439D113-7615-D64E-B953-03AC4DBBDAA6}"/>
              </a:ext>
            </a:extLst>
          </p:cNvPr>
          <p:cNvSpPr/>
          <p:nvPr/>
        </p:nvSpPr>
        <p:spPr>
          <a:xfrm>
            <a:off x="6131116" y="1245509"/>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カスタム</a:t>
            </a:r>
          </a:p>
        </p:txBody>
      </p:sp>
    </p:spTree>
    <p:extLst>
      <p:ext uri="{BB962C8B-B14F-4D97-AF65-F5344CB8AC3E}">
        <p14:creationId xmlns:p14="http://schemas.microsoft.com/office/powerpoint/2010/main" val="1040336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4247317"/>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パーツは１つずつ選択する。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・パーツ種順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長押しでパーツ詳細</a:t>
            </a:r>
            <a:endParaRPr lang="en-US" altLang="ja-JP" sz="1000">
              <a:ea typeface="メイリオ"/>
            </a:endParaRPr>
          </a:p>
        </p:txBody>
      </p:sp>
      <p:pic>
        <p:nvPicPr>
          <p:cNvPr id="38" name="グラフィックス 37" descr="驚いた顔 (塗りつぶしなし)">
            <a:extLst>
              <a:ext uri="{FF2B5EF4-FFF2-40B4-BE49-F238E27FC236}">
                <a16:creationId xmlns:a16="http://schemas.microsoft.com/office/drawing/2014/main" id="{0B9F1E74-8A59-4857-B59E-154D254CA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5793" y="3227953"/>
            <a:ext cx="224831" cy="224831"/>
          </a:xfrm>
          <a:prstGeom prst="rect">
            <a:avLst/>
          </a:prstGeom>
        </p:spPr>
      </p:pic>
    </p:spTree>
    <p:extLst>
      <p:ext uri="{BB962C8B-B14F-4D97-AF65-F5344CB8AC3E}">
        <p14:creationId xmlns:p14="http://schemas.microsoft.com/office/powerpoint/2010/main" val="2619616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08973" y="2501230"/>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262391" y="2123636"/>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2" y="364124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Tree>
    <p:extLst>
      <p:ext uri="{BB962C8B-B14F-4D97-AF65-F5344CB8AC3E}">
        <p14:creationId xmlns:p14="http://schemas.microsoft.com/office/powerpoint/2010/main" val="3772347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spTree>
    <p:extLst>
      <p:ext uri="{BB962C8B-B14F-4D97-AF65-F5344CB8AC3E}">
        <p14:creationId xmlns:p14="http://schemas.microsoft.com/office/powerpoint/2010/main" val="1642236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正方形/長方形 110">
            <a:hlinkClick r:id="rId2" action="ppaction://hlinksldjump"/>
            <a:extLst>
              <a:ext uri="{FF2B5EF4-FFF2-40B4-BE49-F238E27FC236}">
                <a16:creationId xmlns:a16="http://schemas.microsoft.com/office/drawing/2014/main" id="{0FB819E0-C19C-4B04-8470-C4E4F0A9438D}"/>
              </a:ext>
            </a:extLst>
          </p:cNvPr>
          <p:cNvSpPr/>
          <p:nvPr/>
        </p:nvSpPr>
        <p:spPr>
          <a:xfrm>
            <a:off x="3660677" y="4285908"/>
            <a:ext cx="877758" cy="200055"/>
          </a:xfrm>
          <a:prstGeom prst="rect">
            <a:avLst/>
          </a:prstGeom>
        </p:spPr>
        <p:txBody>
          <a:bodyPr wrap="square">
            <a:spAutoFit/>
          </a:bodyPr>
          <a:lstStyle/>
          <a:p>
            <a:pPr algn="ctr"/>
            <a:r>
              <a:rPr lang="ja-JP" altLang="en-US" sz="700">
                <a:hlinkClick r:id="rId2" action="ppaction://hlinksldjump"/>
              </a:rPr>
              <a:t>抽出破片選択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3"/>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4" action="ppaction://hlinksldjump"/>
              </a:rPr>
              <a:t>部隊</a:t>
            </a:r>
            <a:r>
              <a:rPr lang="en-US" altLang="ja-JP" sz="700">
                <a:hlinkClick r:id="rId4"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5" action="ppaction://hlinksldjump"/>
            <a:extLst>
              <a:ext uri="{FF2B5EF4-FFF2-40B4-BE49-F238E27FC236}">
                <a16:creationId xmlns:a16="http://schemas.microsoft.com/office/drawing/2014/main" id="{51CE9C88-81DE-4723-9E7F-78A621DEADEE}"/>
              </a:ext>
            </a:extLst>
          </p:cNvPr>
          <p:cNvSpPr/>
          <p:nvPr/>
        </p:nvSpPr>
        <p:spPr>
          <a:xfrm>
            <a:off x="2538242" y="1934487"/>
            <a:ext cx="907388" cy="200055"/>
          </a:xfrm>
          <a:prstGeom prst="rect">
            <a:avLst/>
          </a:prstGeom>
        </p:spPr>
        <p:txBody>
          <a:bodyPr wrap="square">
            <a:spAutoFit/>
          </a:bodyPr>
          <a:lstStyle/>
          <a:p>
            <a:pPr algn="ctr"/>
            <a:r>
              <a:rPr lang="ja-JP" altLang="en-US" sz="700">
                <a:hlinkClick r:id="rId5"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6" action="ppaction://hlinksldjump"/>
              </a:rPr>
              <a:t>TR</a:t>
            </a:r>
            <a:r>
              <a:rPr lang="ja-JP" altLang="en-US" sz="700">
                <a:hlinkClick r:id="rId6" action="ppaction://hlinksldjump"/>
              </a:rPr>
              <a:t>カード</a:t>
            </a:r>
            <a:r>
              <a:rPr lang="en-US" altLang="ja-JP" sz="700">
                <a:hlinkClick r:id="rId6"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7" action="ppaction://hlinksldjump"/>
            <a:extLst>
              <a:ext uri="{FF2B5EF4-FFF2-40B4-BE49-F238E27FC236}">
                <a16:creationId xmlns:a16="http://schemas.microsoft.com/office/drawing/2014/main" id="{57E521F0-9B46-46B9-90CE-1558EE7D77A8}"/>
              </a:ext>
            </a:extLst>
          </p:cNvPr>
          <p:cNvSpPr/>
          <p:nvPr/>
        </p:nvSpPr>
        <p:spPr>
          <a:xfrm>
            <a:off x="1314504" y="1943160"/>
            <a:ext cx="952656" cy="200055"/>
          </a:xfrm>
          <a:prstGeom prst="rect">
            <a:avLst/>
          </a:prstGeom>
        </p:spPr>
        <p:txBody>
          <a:bodyPr wrap="square">
            <a:spAutoFit/>
          </a:bodyPr>
          <a:lstStyle/>
          <a:p>
            <a:pPr algn="ctr"/>
            <a:r>
              <a:rPr lang="ja-JP" altLang="en-US" sz="700">
                <a:hlinkClick r:id="rId8" action="ppaction://hlinksldjump"/>
              </a:rPr>
              <a:t>装備</a:t>
            </a:r>
            <a:r>
              <a:rPr lang="en-US" altLang="ja-JP" sz="700">
                <a:hlinkClick r:id="rId8" action="ppaction://hlinksldjump"/>
              </a:rPr>
              <a:t>TOP(</a:t>
            </a:r>
            <a:r>
              <a:rPr lang="ja-JP" altLang="en-US" sz="700">
                <a:hlinkClick r:id="rId8" action="ppaction://hlinksldjump"/>
              </a:rPr>
              <a:t>武器</a:t>
            </a:r>
            <a:r>
              <a:rPr lang="en-US" altLang="ja-JP" sz="700">
                <a:hlinkClick r:id="rId8"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658772" y="5384852"/>
            <a:ext cx="821984" cy="200055"/>
          </a:xfrm>
          <a:prstGeom prst="rect">
            <a:avLst/>
          </a:prstGeom>
        </p:spPr>
        <p:txBody>
          <a:bodyPr wrap="square">
            <a:spAutoFit/>
          </a:bodyPr>
          <a:lstStyle/>
          <a:p>
            <a:r>
              <a:rPr lang="ja-JP" altLang="en-US" sz="700">
                <a:hlinkClick r:id="rId9"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733997" y="1927104"/>
            <a:ext cx="731118" cy="200055"/>
          </a:xfrm>
          <a:prstGeom prst="rect">
            <a:avLst/>
          </a:prstGeom>
        </p:spPr>
        <p:txBody>
          <a:bodyPr wrap="square">
            <a:spAutoFit/>
          </a:bodyPr>
          <a:lstStyle/>
          <a:p>
            <a:pPr algn="ctr"/>
            <a:r>
              <a:rPr lang="ja-JP" altLang="en-US" sz="700">
                <a:hlinkClick r:id="rId10" action="ppaction://hlinksldjump"/>
              </a:rPr>
              <a:t>強化画面</a:t>
            </a:r>
            <a:endParaRPr lang="ja-JP" altLang="en-US" sz="700"/>
          </a:p>
        </p:txBody>
      </p:sp>
      <p:sp>
        <p:nvSpPr>
          <p:cNvPr id="92" name="正方形/長方形 91">
            <a:hlinkClick r:id="rId11" action="ppaction://hlinksldjump"/>
            <a:extLst>
              <a:ext uri="{FF2B5EF4-FFF2-40B4-BE49-F238E27FC236}">
                <a16:creationId xmlns:a16="http://schemas.microsoft.com/office/drawing/2014/main" id="{B9227C35-BBD5-4943-9F73-B30242807570}"/>
              </a:ext>
            </a:extLst>
          </p:cNvPr>
          <p:cNvSpPr/>
          <p:nvPr/>
        </p:nvSpPr>
        <p:spPr>
          <a:xfrm>
            <a:off x="3640957" y="3095663"/>
            <a:ext cx="952656" cy="200055"/>
          </a:xfrm>
          <a:prstGeom prst="rect">
            <a:avLst/>
          </a:prstGeom>
        </p:spPr>
        <p:txBody>
          <a:bodyPr wrap="square">
            <a:spAutoFit/>
          </a:bodyPr>
          <a:lstStyle/>
          <a:p>
            <a:pPr algn="ctr"/>
            <a:r>
              <a:rPr lang="ja-JP" altLang="en-US" sz="700">
                <a:hlinkClick r:id="rId11"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4836074" y="3095663"/>
            <a:ext cx="952656" cy="200055"/>
          </a:xfrm>
          <a:prstGeom prst="rect">
            <a:avLst/>
          </a:prstGeom>
        </p:spPr>
        <p:txBody>
          <a:bodyPr wrap="square">
            <a:spAutoFit/>
          </a:bodyPr>
          <a:lstStyle/>
          <a:p>
            <a:pPr algn="ctr"/>
            <a:r>
              <a:rPr lang="ja-JP" altLang="en-US" sz="700">
                <a:hlinkClick r:id="rId12"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946843" y="1927104"/>
            <a:ext cx="731118" cy="200055"/>
          </a:xfrm>
          <a:prstGeom prst="rect">
            <a:avLst/>
          </a:prstGeom>
        </p:spPr>
        <p:txBody>
          <a:bodyPr wrap="square">
            <a:spAutoFit/>
          </a:bodyPr>
          <a:lstStyle/>
          <a:p>
            <a:r>
              <a:rPr lang="ja-JP" altLang="en-US" sz="700">
                <a:hlinkClick r:id="rId13"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524700" y="3082823"/>
            <a:ext cx="952656" cy="200055"/>
          </a:xfrm>
          <a:prstGeom prst="rect">
            <a:avLst/>
          </a:prstGeom>
        </p:spPr>
        <p:txBody>
          <a:bodyPr wrap="square">
            <a:spAutoFit/>
          </a:bodyPr>
          <a:lstStyle/>
          <a:p>
            <a:pPr algn="ctr"/>
            <a:r>
              <a:rPr lang="ja-JP" altLang="en-US" sz="700">
                <a:hlinkClick r:id="rId14"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5"/>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6"/>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7"/>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18"/>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19"/>
          <a:stretch>
            <a:fillRect/>
          </a:stretch>
        </p:blipFill>
        <p:spPr>
          <a:xfrm>
            <a:off x="2722231" y="2174856"/>
            <a:ext cx="647790" cy="933580"/>
          </a:xfrm>
          <a:prstGeom prst="rect">
            <a:avLst/>
          </a:prstGeom>
        </p:spPr>
      </p:pic>
      <p:pic>
        <p:nvPicPr>
          <p:cNvPr id="9" name="図 8">
            <a:extLst>
              <a:ext uri="{FF2B5EF4-FFF2-40B4-BE49-F238E27FC236}">
                <a16:creationId xmlns:a16="http://schemas.microsoft.com/office/drawing/2014/main" id="{9D6CA276-664F-4C82-9288-FD94BE330F3F}"/>
              </a:ext>
            </a:extLst>
          </p:cNvPr>
          <p:cNvPicPr>
            <a:picLocks noChangeAspect="1"/>
          </p:cNvPicPr>
          <p:nvPr/>
        </p:nvPicPr>
        <p:blipFill>
          <a:blip r:embed="rId20"/>
          <a:stretch>
            <a:fillRect/>
          </a:stretch>
        </p:blipFill>
        <p:spPr>
          <a:xfrm>
            <a:off x="3817038" y="2094423"/>
            <a:ext cx="622620" cy="1001240"/>
          </a:xfrm>
          <a:prstGeom prst="rect">
            <a:avLst/>
          </a:prstGeom>
        </p:spPr>
      </p:pic>
      <p:pic>
        <p:nvPicPr>
          <p:cNvPr id="10" name="図 9">
            <a:extLst>
              <a:ext uri="{FF2B5EF4-FFF2-40B4-BE49-F238E27FC236}">
                <a16:creationId xmlns:a16="http://schemas.microsoft.com/office/drawing/2014/main" id="{3AAFAE0C-5129-47B1-AA4A-DCCDEF659A31}"/>
              </a:ext>
            </a:extLst>
          </p:cNvPr>
          <p:cNvPicPr>
            <a:picLocks noChangeAspect="1"/>
          </p:cNvPicPr>
          <p:nvPr/>
        </p:nvPicPr>
        <p:blipFill>
          <a:blip r:embed="rId21"/>
          <a:stretch>
            <a:fillRect/>
          </a:stretch>
        </p:blipFill>
        <p:spPr>
          <a:xfrm>
            <a:off x="4999396" y="2094422"/>
            <a:ext cx="652115" cy="1019974"/>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3464953" cy="6124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5459742" y="2869789"/>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2599598" y="4285196"/>
            <a:ext cx="877758" cy="200055"/>
          </a:xfrm>
          <a:prstGeom prst="rect">
            <a:avLst/>
          </a:prstGeom>
        </p:spPr>
        <p:txBody>
          <a:bodyPr wrap="square">
            <a:spAutoFit/>
          </a:bodyPr>
          <a:lstStyle/>
          <a:p>
            <a:pPr algn="ct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19"/>
          <a:stretch>
            <a:fillRect/>
          </a:stretch>
        </p:blipFill>
        <p:spPr>
          <a:xfrm>
            <a:off x="2720305" y="4492137"/>
            <a:ext cx="647790" cy="933580"/>
          </a:xfrm>
          <a:prstGeom prst="rect">
            <a:avLst/>
          </a:prstGeom>
        </p:spPr>
      </p:pic>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3"/>
          <a:stretch>
            <a:fillRect/>
          </a:stretch>
        </p:blipFill>
        <p:spPr>
          <a:xfrm>
            <a:off x="2768757" y="3435476"/>
            <a:ext cx="577865" cy="850287"/>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4"/>
          <a:stretch>
            <a:fillRect/>
          </a:stretch>
        </p:blipFill>
        <p:spPr>
          <a:xfrm>
            <a:off x="3850052" y="3415912"/>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5"/>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6"/>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857545" y="4292082"/>
            <a:ext cx="877758" cy="200055"/>
          </a:xfrm>
          <a:prstGeom prst="rect">
            <a:avLst/>
          </a:prstGeom>
        </p:spPr>
        <p:txBody>
          <a:bodyPr wrap="square">
            <a:spAutoFit/>
          </a:bodyPr>
          <a:lstStyle/>
          <a:p>
            <a:pPr algn="ctr"/>
            <a:r>
              <a:rPr lang="ja-JP" altLang="en-US" sz="700">
                <a:hlinkClick r:id="rId27"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6071678" y="4292082"/>
            <a:ext cx="877758" cy="200055"/>
          </a:xfrm>
          <a:prstGeom prst="rect">
            <a:avLst/>
          </a:prstGeom>
        </p:spPr>
        <p:txBody>
          <a:bodyPr wrap="square">
            <a:spAutoFit/>
          </a:bodyPr>
          <a:lstStyle/>
          <a:p>
            <a:pPr algn="ctr"/>
            <a:r>
              <a:rPr lang="ja-JP" altLang="en-US" sz="700">
                <a:hlinkClick r:id="rId27" action="ppaction://hlinksldjump"/>
              </a:rPr>
              <a:t>抽出装置選択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grpSp>
        <p:nvGrpSpPr>
          <p:cNvPr id="57" name="グループ化 56">
            <a:extLst>
              <a:ext uri="{FF2B5EF4-FFF2-40B4-BE49-F238E27FC236}">
                <a16:creationId xmlns:a16="http://schemas.microsoft.com/office/drawing/2014/main" id="{5E9FBE12-EA31-2C44-BB27-464F71A82E1B}"/>
              </a:ext>
            </a:extLst>
          </p:cNvPr>
          <p:cNvGrpSpPr/>
          <p:nvPr/>
        </p:nvGrpSpPr>
        <p:grpSpPr>
          <a:xfrm>
            <a:off x="5456566" y="909554"/>
            <a:ext cx="3086353" cy="629872"/>
            <a:chOff x="0" y="0"/>
            <a:chExt cx="2637694" cy="599215"/>
          </a:xfrm>
        </p:grpSpPr>
        <p:sp>
          <p:nvSpPr>
            <p:cNvPr id="119" name="正方形/長方形 118">
              <a:extLst>
                <a:ext uri="{FF2B5EF4-FFF2-40B4-BE49-F238E27FC236}">
                  <a16:creationId xmlns:a16="http://schemas.microsoft.com/office/drawing/2014/main" id="{F23F39C5-5251-D049-A95B-9EDBEC65848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60" name="グループ化 59">
            <a:extLst>
              <a:ext uri="{FF2B5EF4-FFF2-40B4-BE49-F238E27FC236}">
                <a16:creationId xmlns:a16="http://schemas.microsoft.com/office/drawing/2014/main" id="{97A3B734-8934-E443-B231-A353F0227B8C}"/>
              </a:ext>
            </a:extLst>
          </p:cNvPr>
          <p:cNvGrpSpPr/>
          <p:nvPr/>
        </p:nvGrpSpPr>
        <p:grpSpPr>
          <a:xfrm>
            <a:off x="6656561" y="2005468"/>
            <a:ext cx="678828" cy="793670"/>
            <a:chOff x="995680" y="989950"/>
            <a:chExt cx="546836" cy="684106"/>
          </a:xfrm>
        </p:grpSpPr>
        <p:sp>
          <p:nvSpPr>
            <p:cNvPr id="110" name="円柱 109">
              <a:extLst>
                <a:ext uri="{FF2B5EF4-FFF2-40B4-BE49-F238E27FC236}">
                  <a16:creationId xmlns:a16="http://schemas.microsoft.com/office/drawing/2014/main" id="{E412B0DB-FFC2-BC49-B37B-05677B365240}"/>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grpSp>
        <p:nvGrpSpPr>
          <p:cNvPr id="61" name="グループ化 60">
            <a:extLst>
              <a:ext uri="{FF2B5EF4-FFF2-40B4-BE49-F238E27FC236}">
                <a16:creationId xmlns:a16="http://schemas.microsoft.com/office/drawing/2014/main" id="{160D1E28-49CC-5D4A-8CBE-755169156E57}"/>
              </a:ext>
            </a:extLst>
          </p:cNvPr>
          <p:cNvGrpSpPr/>
          <p:nvPr/>
        </p:nvGrpSpPr>
        <p:grpSpPr>
          <a:xfrm>
            <a:off x="5627995" y="3266461"/>
            <a:ext cx="678825" cy="634935"/>
            <a:chOff x="142241" y="2122452"/>
            <a:chExt cx="546834" cy="547283"/>
          </a:xfrm>
        </p:grpSpPr>
        <p:sp>
          <p:nvSpPr>
            <p:cNvPr id="107" name="円柱 106">
              <a:extLst>
                <a:ext uri="{FF2B5EF4-FFF2-40B4-BE49-F238E27FC236}">
                  <a16:creationId xmlns:a16="http://schemas.microsoft.com/office/drawing/2014/main" id="{6E873F65-A255-744F-A699-6C2C4F417432}"/>
                </a:ext>
              </a:extLst>
            </p:cNvPr>
            <p:cNvSpPr/>
            <p:nvPr/>
          </p:nvSpPr>
          <p:spPr>
            <a:xfrm>
              <a:off x="142241" y="2122452"/>
              <a:ext cx="546834" cy="547283"/>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278950" y="2313997"/>
              <a:ext cx="273418" cy="273641"/>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267AF515-39E6-514F-818C-D3FCB3807A96}"/>
              </a:ext>
            </a:extLst>
          </p:cNvPr>
          <p:cNvGrpSpPr/>
          <p:nvPr/>
        </p:nvGrpSpPr>
        <p:grpSpPr>
          <a:xfrm>
            <a:off x="6656561" y="3265249"/>
            <a:ext cx="678826" cy="636146"/>
            <a:chOff x="995680" y="2127923"/>
            <a:chExt cx="546834" cy="547283"/>
          </a:xfrm>
        </p:grpSpPr>
        <p:sp>
          <p:nvSpPr>
            <p:cNvPr id="105" name="円柱 104">
              <a:extLst>
                <a:ext uri="{FF2B5EF4-FFF2-40B4-BE49-F238E27FC236}">
                  <a16:creationId xmlns:a16="http://schemas.microsoft.com/office/drawing/2014/main" id="{9E421255-A3F1-B145-9D7B-1CD14A1F63EE}"/>
                </a:ext>
              </a:extLst>
            </p:cNvPr>
            <p:cNvSpPr/>
            <p:nvPr/>
          </p:nvSpPr>
          <p:spPr>
            <a:xfrm>
              <a:off x="995680" y="2127923"/>
              <a:ext cx="546834" cy="547283"/>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1012768" y="2333206"/>
              <a:ext cx="512658" cy="205231"/>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gr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grpSp>
        <p:nvGrpSpPr>
          <p:cNvPr id="96" name="グループ化 95">
            <a:extLst>
              <a:ext uri="{FF2B5EF4-FFF2-40B4-BE49-F238E27FC236}">
                <a16:creationId xmlns:a16="http://schemas.microsoft.com/office/drawing/2014/main" id="{DEC965B2-3004-694E-A80A-9929746C32E4}"/>
              </a:ext>
            </a:extLst>
          </p:cNvPr>
          <p:cNvGrpSpPr/>
          <p:nvPr/>
        </p:nvGrpSpPr>
        <p:grpSpPr>
          <a:xfrm>
            <a:off x="5456566" y="5469992"/>
            <a:ext cx="3077798" cy="478453"/>
            <a:chOff x="0" y="4119489"/>
            <a:chExt cx="2571751" cy="428625"/>
          </a:xfrm>
        </p:grpSpPr>
        <p:sp>
          <p:nvSpPr>
            <p:cNvPr id="97" name="四角形: 角を丸くする 561">
              <a:extLst>
                <a:ext uri="{FF2B5EF4-FFF2-40B4-BE49-F238E27FC236}">
                  <a16:creationId xmlns:a16="http://schemas.microsoft.com/office/drawing/2014/main" id="{A0506545-E859-3044-A5EB-09B254056718}"/>
                </a:ext>
              </a:extLst>
            </p:cNvPr>
            <p:cNvSpPr/>
            <p:nvPr/>
          </p:nvSpPr>
          <p:spPr>
            <a:xfrm>
              <a:off x="0"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1714501"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1285876"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857251"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2143126"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428625" y="4119489"/>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862870"/>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Tree>
    <p:extLst>
      <p:ext uri="{BB962C8B-B14F-4D97-AF65-F5344CB8AC3E}">
        <p14:creationId xmlns:p14="http://schemas.microsoft.com/office/powerpoint/2010/main" val="2431505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grpSp>
        <p:nvGrpSpPr>
          <p:cNvPr id="47" name="グループ化 46">
            <a:extLst>
              <a:ext uri="{FF2B5EF4-FFF2-40B4-BE49-F238E27FC236}">
                <a16:creationId xmlns:a16="http://schemas.microsoft.com/office/drawing/2014/main" id="{59DA7A09-F09B-454F-B74B-66862460CC61}"/>
              </a:ext>
            </a:extLst>
          </p:cNvPr>
          <p:cNvGrpSpPr/>
          <p:nvPr/>
        </p:nvGrpSpPr>
        <p:grpSpPr>
          <a:xfrm>
            <a:off x="4129417" y="175261"/>
            <a:ext cx="2302144" cy="4160520"/>
            <a:chOff x="0" y="0"/>
            <a:chExt cx="2560861" cy="4551680"/>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 y="0"/>
              <a:ext cx="2553760" cy="455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grpSp>
          <p:nvGrpSpPr>
            <p:cNvPr id="57" name="グループ化 56">
              <a:extLst>
                <a:ext uri="{FF2B5EF4-FFF2-40B4-BE49-F238E27FC236}">
                  <a16:creationId xmlns:a16="http://schemas.microsoft.com/office/drawing/2014/main" id="{5E9FBE12-EA31-2C44-BB27-464F71A82E1B}"/>
                </a:ext>
              </a:extLst>
            </p:cNvPr>
            <p:cNvGrpSpPr/>
            <p:nvPr/>
          </p:nvGrpSpPr>
          <p:grpSpPr>
            <a:xfrm>
              <a:off x="0" y="0"/>
              <a:ext cx="2560861" cy="568970"/>
              <a:chOff x="0" y="0"/>
              <a:chExt cx="2637694" cy="599215"/>
            </a:xfrm>
          </p:grpSpPr>
          <p:sp>
            <p:nvSpPr>
              <p:cNvPr id="119" name="正方形/長方形 118">
                <a:extLst>
                  <a:ext uri="{FF2B5EF4-FFF2-40B4-BE49-F238E27FC236}">
                    <a16:creationId xmlns:a16="http://schemas.microsoft.com/office/drawing/2014/main" id="{F23F39C5-5251-D049-A95B-9EDBEC65848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grpSp>
          <p:nvGrpSpPr>
            <p:cNvPr id="58" name="グループ化 57">
              <a:extLst>
                <a:ext uri="{FF2B5EF4-FFF2-40B4-BE49-F238E27FC236}">
                  <a16:creationId xmlns:a16="http://schemas.microsoft.com/office/drawing/2014/main" id="{8A99DEFA-DAB5-C142-9617-28369AE962F1}"/>
                </a:ext>
              </a:extLst>
            </p:cNvPr>
            <p:cNvGrpSpPr/>
            <p:nvPr/>
          </p:nvGrpSpPr>
          <p:grpSpPr>
            <a:xfrm>
              <a:off x="1849363" y="1133338"/>
              <a:ext cx="568717" cy="573542"/>
              <a:chOff x="1849363" y="1126773"/>
              <a:chExt cx="546834" cy="547283"/>
            </a:xfrm>
          </p:grpSpPr>
          <p:sp>
            <p:nvSpPr>
              <p:cNvPr id="116" name="円柱 115">
                <a:extLst>
                  <a:ext uri="{FF2B5EF4-FFF2-40B4-BE49-F238E27FC236}">
                    <a16:creationId xmlns:a16="http://schemas.microsoft.com/office/drawing/2014/main" id="{C6BC70CA-0FD8-AB41-B26A-0407DBB15D18}"/>
                  </a:ext>
                </a:extLst>
              </p:cNvPr>
              <p:cNvSpPr/>
              <p:nvPr/>
            </p:nvSpPr>
            <p:spPr>
              <a:xfrm>
                <a:off x="1849363" y="1126773"/>
                <a:ext cx="546834" cy="547283"/>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8" name="十字形 117">
                <a:extLst>
                  <a:ext uri="{FF2B5EF4-FFF2-40B4-BE49-F238E27FC236}">
                    <a16:creationId xmlns:a16="http://schemas.microsoft.com/office/drawing/2014/main" id="{9F54B9DC-8C0E-954D-9D10-7732A3FC36FC}"/>
                  </a:ext>
                </a:extLst>
              </p:cNvPr>
              <p:cNvSpPr/>
              <p:nvPr/>
            </p:nvSpPr>
            <p:spPr>
              <a:xfrm>
                <a:off x="1986072" y="1318318"/>
                <a:ext cx="273418" cy="273641"/>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9" name="グループ化 58">
              <a:extLst>
                <a:ext uri="{FF2B5EF4-FFF2-40B4-BE49-F238E27FC236}">
                  <a16:creationId xmlns:a16="http://schemas.microsoft.com/office/drawing/2014/main" id="{E8DCCE9A-4337-674C-B86B-13272EC4C19D}"/>
                </a:ext>
              </a:extLst>
            </p:cNvPr>
            <p:cNvGrpSpPr/>
            <p:nvPr/>
          </p:nvGrpSpPr>
          <p:grpSpPr>
            <a:xfrm>
              <a:off x="142241" y="977731"/>
              <a:ext cx="563246" cy="729149"/>
              <a:chOff x="142241" y="977731"/>
              <a:chExt cx="546834" cy="696325"/>
            </a:xfrm>
          </p:grpSpPr>
          <p:sp>
            <p:nvSpPr>
              <p:cNvPr id="113" name="円柱 112">
                <a:extLst>
                  <a:ext uri="{FF2B5EF4-FFF2-40B4-BE49-F238E27FC236}">
                    <a16:creationId xmlns:a16="http://schemas.microsoft.com/office/drawing/2014/main" id="{8DCDB2DE-3178-0C47-8E3E-60B7CE5950EF}"/>
                  </a:ext>
                </a:extLst>
              </p:cNvPr>
              <p:cNvSpPr/>
              <p:nvPr/>
            </p:nvSpPr>
            <p:spPr>
              <a:xfrm>
                <a:off x="142241" y="1126773"/>
                <a:ext cx="546834" cy="5472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テキスト ボックス 2158">
                <a:extLst>
                  <a:ext uri="{FF2B5EF4-FFF2-40B4-BE49-F238E27FC236}">
                    <a16:creationId xmlns:a16="http://schemas.microsoft.com/office/drawing/2014/main" id="{BCA3B3FC-391A-9B4B-811F-1F0F86ADB813}"/>
                  </a:ext>
                </a:extLst>
              </p:cNvPr>
              <p:cNvSpPr txBox="1"/>
              <p:nvPr/>
            </p:nvSpPr>
            <p:spPr>
              <a:xfrm>
                <a:off x="192766" y="977731"/>
                <a:ext cx="478119" cy="3398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完了</a:t>
                </a:r>
              </a:p>
            </p:txBody>
          </p:sp>
          <p:sp>
            <p:nvSpPr>
              <p:cNvPr id="115" name="四角形: 角を丸くする 1543">
                <a:extLst>
                  <a:ext uri="{FF2B5EF4-FFF2-40B4-BE49-F238E27FC236}">
                    <a16:creationId xmlns:a16="http://schemas.microsoft.com/office/drawing/2014/main" id="{9DA6B555-CCF1-DB4C-8EC4-1F6BF1E36102}"/>
                  </a:ext>
                </a:extLst>
              </p:cNvPr>
              <p:cNvSpPr>
                <a:spLocks noChangeAspect="1"/>
              </p:cNvSpPr>
              <p:nvPr/>
            </p:nvSpPr>
            <p:spPr>
              <a:xfrm>
                <a:off x="159329" y="1323954"/>
                <a:ext cx="512658" cy="205231"/>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grpSp>
          <p:nvGrpSpPr>
            <p:cNvPr id="60" name="グループ化 59">
              <a:extLst>
                <a:ext uri="{FF2B5EF4-FFF2-40B4-BE49-F238E27FC236}">
                  <a16:creationId xmlns:a16="http://schemas.microsoft.com/office/drawing/2014/main" id="{97A3B734-8934-E443-B231-A353F0227B8C}"/>
                </a:ext>
              </a:extLst>
            </p:cNvPr>
            <p:cNvGrpSpPr/>
            <p:nvPr/>
          </p:nvGrpSpPr>
          <p:grpSpPr>
            <a:xfrm>
              <a:off x="995680" y="989950"/>
              <a:ext cx="563249" cy="716930"/>
              <a:chOff x="995680" y="989950"/>
              <a:chExt cx="546836" cy="684106"/>
            </a:xfrm>
          </p:grpSpPr>
          <p:sp>
            <p:nvSpPr>
              <p:cNvPr id="110" name="円柱 109">
                <a:extLst>
                  <a:ext uri="{FF2B5EF4-FFF2-40B4-BE49-F238E27FC236}">
                    <a16:creationId xmlns:a16="http://schemas.microsoft.com/office/drawing/2014/main" id="{E412B0DB-FFC2-BC49-B37B-05677B365240}"/>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grpSp>
          <p:nvGrpSpPr>
            <p:cNvPr id="61" name="グループ化 60">
              <a:extLst>
                <a:ext uri="{FF2B5EF4-FFF2-40B4-BE49-F238E27FC236}">
                  <a16:creationId xmlns:a16="http://schemas.microsoft.com/office/drawing/2014/main" id="{160D1E28-49CC-5D4A-8CBE-755169156E57}"/>
                </a:ext>
              </a:extLst>
            </p:cNvPr>
            <p:cNvGrpSpPr/>
            <p:nvPr/>
          </p:nvGrpSpPr>
          <p:grpSpPr>
            <a:xfrm>
              <a:off x="142241" y="2129017"/>
              <a:ext cx="563246" cy="573543"/>
              <a:chOff x="142241" y="2122452"/>
              <a:chExt cx="546834" cy="547283"/>
            </a:xfrm>
          </p:grpSpPr>
          <p:sp>
            <p:nvSpPr>
              <p:cNvPr id="107" name="円柱 106">
                <a:extLst>
                  <a:ext uri="{FF2B5EF4-FFF2-40B4-BE49-F238E27FC236}">
                    <a16:creationId xmlns:a16="http://schemas.microsoft.com/office/drawing/2014/main" id="{6E873F65-A255-744F-A699-6C2C4F417432}"/>
                  </a:ext>
                </a:extLst>
              </p:cNvPr>
              <p:cNvSpPr/>
              <p:nvPr/>
            </p:nvSpPr>
            <p:spPr>
              <a:xfrm>
                <a:off x="142241" y="2122452"/>
                <a:ext cx="546834" cy="547283"/>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278950" y="2313997"/>
                <a:ext cx="273418" cy="273641"/>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174813" y="2707768"/>
              <a:ext cx="536387" cy="27927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267AF515-39E6-514F-818C-D3FCB3807A96}"/>
                </a:ext>
              </a:extLst>
            </p:cNvPr>
            <p:cNvGrpSpPr/>
            <p:nvPr/>
          </p:nvGrpSpPr>
          <p:grpSpPr>
            <a:xfrm>
              <a:off x="995680" y="2127923"/>
              <a:ext cx="563247" cy="574637"/>
              <a:chOff x="995680" y="2127923"/>
              <a:chExt cx="546834" cy="547283"/>
            </a:xfrm>
          </p:grpSpPr>
          <p:sp>
            <p:nvSpPr>
              <p:cNvPr id="105" name="円柱 104">
                <a:extLst>
                  <a:ext uri="{FF2B5EF4-FFF2-40B4-BE49-F238E27FC236}">
                    <a16:creationId xmlns:a16="http://schemas.microsoft.com/office/drawing/2014/main" id="{9E421255-A3F1-B145-9D7B-1CD14A1F63EE}"/>
                  </a:ext>
                </a:extLst>
              </p:cNvPr>
              <p:cNvSpPr/>
              <p:nvPr/>
            </p:nvSpPr>
            <p:spPr>
              <a:xfrm>
                <a:off x="995680" y="2127923"/>
                <a:ext cx="546834" cy="547283"/>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1012768" y="2333206"/>
                <a:ext cx="512658" cy="205231"/>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grpSp>
        <p:grpSp>
          <p:nvGrpSpPr>
            <p:cNvPr id="89" name="グループ化 88">
              <a:extLst>
                <a:ext uri="{FF2B5EF4-FFF2-40B4-BE49-F238E27FC236}">
                  <a16:creationId xmlns:a16="http://schemas.microsoft.com/office/drawing/2014/main" id="{DAA03F51-9D02-F24A-A69B-1F5833F867A9}"/>
                </a:ext>
              </a:extLst>
            </p:cNvPr>
            <p:cNvGrpSpPr/>
            <p:nvPr/>
          </p:nvGrpSpPr>
          <p:grpSpPr>
            <a:xfrm>
              <a:off x="1849120" y="2133600"/>
              <a:ext cx="563246" cy="569166"/>
              <a:chOff x="1849120" y="2133600"/>
              <a:chExt cx="546834" cy="547283"/>
            </a:xfrm>
          </p:grpSpPr>
          <p:sp>
            <p:nvSpPr>
              <p:cNvPr id="103" name="円柱 102">
                <a:extLst>
                  <a:ext uri="{FF2B5EF4-FFF2-40B4-BE49-F238E27FC236}">
                    <a16:creationId xmlns:a16="http://schemas.microsoft.com/office/drawing/2014/main" id="{E050D4E1-0894-5047-A3C8-3990C67A4065}"/>
                  </a:ext>
                </a:extLst>
              </p:cNvPr>
              <p:cNvSpPr/>
              <p:nvPr/>
            </p:nvSpPr>
            <p:spPr>
              <a:xfrm>
                <a:off x="1849120" y="2133600"/>
                <a:ext cx="546834" cy="547283"/>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1866208" y="2338883"/>
                <a:ext cx="512658" cy="205231"/>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grpSp>
        <p:sp>
          <p:nvSpPr>
            <p:cNvPr id="90" name="円柱 89">
              <a:extLst>
                <a:ext uri="{FF2B5EF4-FFF2-40B4-BE49-F238E27FC236}">
                  <a16:creationId xmlns:a16="http://schemas.microsoft.com/office/drawing/2014/main" id="{3EA2CEF6-F9FB-A642-A58A-839CAC60D2C7}"/>
                </a:ext>
              </a:extLst>
            </p:cNvPr>
            <p:cNvSpPr/>
            <p:nvPr/>
          </p:nvSpPr>
          <p:spPr>
            <a:xfrm>
              <a:off x="142241" y="3265637"/>
              <a:ext cx="563246" cy="56916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995680" y="3265843"/>
              <a:ext cx="563247" cy="574637"/>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1849363" y="3265843"/>
              <a:ext cx="568717" cy="574637"/>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68385" y="3123732"/>
              <a:ext cx="2418079" cy="85351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1795106" y="617805"/>
              <a:ext cx="710898" cy="284480"/>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553720" y="3444091"/>
              <a:ext cx="1437641" cy="21448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grpSp>
          <p:nvGrpSpPr>
            <p:cNvPr id="96" name="グループ化 95">
              <a:extLst>
                <a:ext uri="{FF2B5EF4-FFF2-40B4-BE49-F238E27FC236}">
                  <a16:creationId xmlns:a16="http://schemas.microsoft.com/office/drawing/2014/main" id="{DEC965B2-3004-694E-A80A-9929746C32E4}"/>
                </a:ext>
              </a:extLst>
            </p:cNvPr>
            <p:cNvGrpSpPr/>
            <p:nvPr/>
          </p:nvGrpSpPr>
          <p:grpSpPr>
            <a:xfrm>
              <a:off x="0" y="4119489"/>
              <a:ext cx="2553763" cy="432191"/>
              <a:chOff x="0" y="4119489"/>
              <a:chExt cx="2571751" cy="428625"/>
            </a:xfrm>
          </p:grpSpPr>
          <p:sp>
            <p:nvSpPr>
              <p:cNvPr id="97" name="四角形: 角を丸くする 561">
                <a:extLst>
                  <a:ext uri="{FF2B5EF4-FFF2-40B4-BE49-F238E27FC236}">
                    <a16:creationId xmlns:a16="http://schemas.microsoft.com/office/drawing/2014/main" id="{A0506545-E859-3044-A5EB-09B254056718}"/>
                  </a:ext>
                </a:extLst>
              </p:cNvPr>
              <p:cNvSpPr/>
              <p:nvPr/>
            </p:nvSpPr>
            <p:spPr>
              <a:xfrm>
                <a:off x="0"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1714501"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1285876"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857251"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2143126" y="4119489"/>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428625" y="4119489"/>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07399" y="1542016"/>
            <a:ext cx="2519871" cy="2199405"/>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7"/>
              <a:ext cx="1622469" cy="370483"/>
            </a:xfrm>
            <a:prstGeom prst="rect">
              <a:avLst/>
            </a:prstGeom>
            <a:noFill/>
          </p:spPr>
          <p:txBody>
            <a:bodyPr wrap="square" rtlCol="0">
              <a:spAutoFit/>
            </a:bodyPr>
            <a:lstStyle/>
            <a:p>
              <a:r>
                <a:rPr kumimoji="1" lang="ja-JP" altLang="en-US" sz="14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0"/>
              <a:ext cx="1732647" cy="481628"/>
            </a:xfrm>
            <a:prstGeom prst="rect">
              <a:avLst/>
            </a:prstGeom>
            <a:noFill/>
          </p:spPr>
          <p:txBody>
            <a:bodyPr wrap="square" rtlCol="0">
              <a:spAutoFit/>
            </a:bodyPr>
            <a:lstStyle/>
            <a:p>
              <a:pPr algn="ctr"/>
              <a:r>
                <a:rPr kumimoji="1" lang="ja-JP" altLang="en-US" sz="1100"/>
                <a:t>残り時間 </a:t>
              </a:r>
              <a:r>
                <a:rPr kumimoji="1" lang="en-US" altLang="ja-JP" sz="1100"/>
                <a:t>99:99 </a:t>
              </a:r>
            </a:p>
            <a:p>
              <a:pPr algn="ctr"/>
              <a:r>
                <a:rPr kumimoji="1" lang="en-US" altLang="ja-JP" sz="900"/>
                <a:t> </a:t>
              </a:r>
              <a:r>
                <a:rPr kumimoji="1" lang="ja-JP" altLang="en-US" sz="900"/>
                <a:t>消費クリスタル </a:t>
              </a:r>
              <a:r>
                <a:rPr kumimoji="1" lang="en-US" altLang="ja-JP" sz="900"/>
                <a:t>x999</a:t>
              </a:r>
              <a:endParaRPr kumimoji="1" lang="ja-JP" altLang="en-US" sz="9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やめる</a:t>
              </a:r>
              <a:endParaRPr kumimoji="1" lang="en-US" altLang="ja-JP" sz="11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gr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2" name="正方形/長方形 1">
            <a:extLst>
              <a:ext uri="{FF2B5EF4-FFF2-40B4-BE49-F238E27FC236}">
                <a16:creationId xmlns:a16="http://schemas.microsoft.com/office/drawing/2014/main" id="{0353C85F-A927-084B-81B0-D7DECF7CDB84}"/>
              </a:ext>
            </a:extLst>
          </p:cNvPr>
          <p:cNvSpPr/>
          <p:nvPr/>
        </p:nvSpPr>
        <p:spPr>
          <a:xfrm>
            <a:off x="4132699" y="653268"/>
            <a:ext cx="2261012"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4216886" y="438103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5108677" y="4395763"/>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5977578" y="4411158"/>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4040263" y="4177083"/>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4565014" y="4253758"/>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4318151" y="5430045"/>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4986327" y="5977173"/>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4970628" y="4664631"/>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5139073" y="4894901"/>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32699" y="156252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2222" y="4641684"/>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3229" y="5547596"/>
              <a:ext cx="1954257" cy="369332"/>
            </a:xfrm>
            <a:prstGeom prst="rect">
              <a:avLst/>
            </a:prstGeom>
            <a:noFill/>
          </p:spPr>
          <p:txBody>
            <a:bodyPr wrap="square" rtlCol="0">
              <a:spAutoFit/>
            </a:bodyPr>
            <a:lstStyle/>
            <a:p>
              <a:r>
                <a:rPr kumimoji="1" lang="en-US" altLang="ja-JP"/>
                <a:t>       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spTree>
    <p:extLst>
      <p:ext uri="{BB962C8B-B14F-4D97-AF65-F5344CB8AC3E}">
        <p14:creationId xmlns:p14="http://schemas.microsoft.com/office/powerpoint/2010/main" val="300898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103187" cy="307777"/>
          </a:xfrm>
          <a:prstGeom prst="rect">
            <a:avLst/>
          </a:prstGeom>
          <a:noFill/>
        </p:spPr>
        <p:txBody>
          <a:bodyPr wrap="none" rtlCol="0">
            <a:spAutoFit/>
          </a:bodyPr>
          <a:lstStyle/>
          <a:p>
            <a:r>
              <a:rPr kumimoji="1" lang="en-US" altLang="ja-JP" sz="1400" b="1"/>
              <a:t>1. </a:t>
            </a:r>
            <a:r>
              <a:rPr kumimoji="1" lang="ja-JP" altLang="en-US" sz="1400" b="1"/>
              <a:t>武器一覧</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708981"/>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　</a:t>
            </a:r>
            <a:r>
              <a:rPr kumimoji="1" lang="en-US" altLang="ja-JP" sz="1000">
                <a:ea typeface="メイリオ"/>
              </a:rPr>
              <a:t> </a:t>
            </a:r>
            <a:r>
              <a:rPr kumimoji="1" lang="ja-JP" altLang="en-US" sz="1000">
                <a:ea typeface="メイリオ"/>
              </a:rPr>
              <a:t>長押しで詳細画面に遷移。</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endParaRPr lang="ja-JP" altLang="en-US" sz="1000">
              <a:ea typeface="メイリオ"/>
            </a:endParaRPr>
          </a:p>
        </p:txBody>
      </p:sp>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7"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 name="正方形/長方形 1">
            <a:extLst>
              <a:ext uri="{FF2B5EF4-FFF2-40B4-BE49-F238E27FC236}">
                <a16:creationId xmlns:a16="http://schemas.microsoft.com/office/drawing/2014/main" id="{6FC7FA00-E0E1-442D-A944-3953FFF1ECEB}"/>
              </a:ext>
            </a:extLst>
          </p:cNvPr>
          <p:cNvSpPr/>
          <p:nvPr/>
        </p:nvSpPr>
        <p:spPr>
          <a:xfrm>
            <a:off x="5608665" y="3314341"/>
            <a:ext cx="2394907" cy="23955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96860" y="3762321"/>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17029"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77113"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67668" y="3755490"/>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4" y="3414875"/>
            <a:ext cx="87817" cy="2169960"/>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590390" y="35493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214635" y="3577929"/>
            <a:ext cx="718882" cy="15126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30980"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6775" y="4249731"/>
            <a:ext cx="2300423"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98611" y="377117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9828" y="3766751"/>
            <a:ext cx="143777" cy="143776"/>
          </a:xfrm>
          <a:prstGeom prst="rect">
            <a:avLst/>
          </a:prstGeom>
        </p:spPr>
      </p:pic>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09" name="円/楕円 2">
            <a:extLst>
              <a:ext uri="{FF2B5EF4-FFF2-40B4-BE49-F238E27FC236}">
                <a16:creationId xmlns:a16="http://schemas.microsoft.com/office/drawing/2014/main" id="{7F623252-8D93-406F-9602-D741E0EC3667}"/>
              </a:ext>
            </a:extLst>
          </p:cNvPr>
          <p:cNvSpPr/>
          <p:nvPr/>
        </p:nvSpPr>
        <p:spPr>
          <a:xfrm>
            <a:off x="6191959" y="35602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1087" y="3755289"/>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86726" y="377613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70683" y="4006662"/>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87387" y="399207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608666" y="4006662"/>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554" y="3776138"/>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4"/>
          <a:stretch>
            <a:fillRect/>
          </a:stretch>
        </p:blipFill>
        <p:spPr>
          <a:xfrm>
            <a:off x="5637763" y="2665137"/>
            <a:ext cx="1309399" cy="496669"/>
          </a:xfrm>
          <a:prstGeom prst="rect">
            <a:avLst/>
          </a:prstGeom>
        </p:spPr>
      </p:pic>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grpSp>
        <p:nvGrpSpPr>
          <p:cNvPr id="55" name="グループ化 54">
            <a:extLst>
              <a:ext uri="{FF2B5EF4-FFF2-40B4-BE49-F238E27FC236}">
                <a16:creationId xmlns:a16="http://schemas.microsoft.com/office/drawing/2014/main" id="{FC2D0DCD-5E8B-423B-B9EB-BCC8A2C1CC5B}"/>
              </a:ext>
            </a:extLst>
          </p:cNvPr>
          <p:cNvGrpSpPr/>
          <p:nvPr/>
        </p:nvGrpSpPr>
        <p:grpSpPr>
          <a:xfrm>
            <a:off x="5631367" y="4753117"/>
            <a:ext cx="2300423" cy="458960"/>
            <a:chOff x="45763" y="1857402"/>
            <a:chExt cx="2286000" cy="457204"/>
          </a:xfrm>
        </p:grpSpPr>
        <p:sp>
          <p:nvSpPr>
            <p:cNvPr id="56" name="四角形: 角を丸くする 835">
              <a:extLst>
                <a:ext uri="{FF2B5EF4-FFF2-40B4-BE49-F238E27FC236}">
                  <a16:creationId xmlns:a16="http://schemas.microsoft.com/office/drawing/2014/main" id="{AA140AB4-96D2-4109-A53C-6E3DB55E1A0E}"/>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7" name="四角形: 角を丸くする 836">
              <a:extLst>
                <a:ext uri="{FF2B5EF4-FFF2-40B4-BE49-F238E27FC236}">
                  <a16:creationId xmlns:a16="http://schemas.microsoft.com/office/drawing/2014/main" id="{6A37B42D-196B-4DF5-8FC3-E77A41B1276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8" name="四角形: 角を丸くする 837">
              <a:extLst>
                <a:ext uri="{FF2B5EF4-FFF2-40B4-BE49-F238E27FC236}">
                  <a16:creationId xmlns:a16="http://schemas.microsoft.com/office/drawing/2014/main" id="{8B342840-6961-493F-88A9-BE90A613BB3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9" name="四角形: 角を丸くする 838">
              <a:extLst>
                <a:ext uri="{FF2B5EF4-FFF2-40B4-BE49-F238E27FC236}">
                  <a16:creationId xmlns:a16="http://schemas.microsoft.com/office/drawing/2014/main" id="{BC27630E-CA66-4954-B502-AAB7D83E3FF0}"/>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 name="四角形: 角を丸くする 839">
              <a:extLst>
                <a:ext uri="{FF2B5EF4-FFF2-40B4-BE49-F238E27FC236}">
                  <a16:creationId xmlns:a16="http://schemas.microsoft.com/office/drawing/2014/main" id="{FD489DC1-D431-4C26-A242-E8A100C3EC1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61" name="グループ化 60">
            <a:extLst>
              <a:ext uri="{FF2B5EF4-FFF2-40B4-BE49-F238E27FC236}">
                <a16:creationId xmlns:a16="http://schemas.microsoft.com/office/drawing/2014/main" id="{F07595FC-C61A-4CEA-85F5-76CFC4DAE78A}"/>
              </a:ext>
            </a:extLst>
          </p:cNvPr>
          <p:cNvGrpSpPr/>
          <p:nvPr/>
        </p:nvGrpSpPr>
        <p:grpSpPr>
          <a:xfrm>
            <a:off x="5618377" y="5234028"/>
            <a:ext cx="2300423" cy="458960"/>
            <a:chOff x="45763" y="1857402"/>
            <a:chExt cx="2286000" cy="457204"/>
          </a:xfrm>
        </p:grpSpPr>
        <p:sp>
          <p:nvSpPr>
            <p:cNvPr id="62" name="四角形: 角を丸くする 835">
              <a:extLst>
                <a:ext uri="{FF2B5EF4-FFF2-40B4-BE49-F238E27FC236}">
                  <a16:creationId xmlns:a16="http://schemas.microsoft.com/office/drawing/2014/main" id="{5189DD36-E789-4F15-8454-4D912594B7E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836">
              <a:extLst>
                <a:ext uri="{FF2B5EF4-FFF2-40B4-BE49-F238E27FC236}">
                  <a16:creationId xmlns:a16="http://schemas.microsoft.com/office/drawing/2014/main" id="{888B11AE-556A-4968-8115-C55591D96B15}"/>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4" name="四角形: 角を丸くする 837">
              <a:extLst>
                <a:ext uri="{FF2B5EF4-FFF2-40B4-BE49-F238E27FC236}">
                  <a16:creationId xmlns:a16="http://schemas.microsoft.com/office/drawing/2014/main" id="{D60242C4-F894-4CE6-87DE-837EEC2E8337}"/>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5" name="四角形: 角を丸くする 838">
              <a:extLst>
                <a:ext uri="{FF2B5EF4-FFF2-40B4-BE49-F238E27FC236}">
                  <a16:creationId xmlns:a16="http://schemas.microsoft.com/office/drawing/2014/main" id="{E1556129-1F94-46BD-8146-2DCA524931A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6" name="四角形: 角を丸くする 839">
              <a:extLst>
                <a:ext uri="{FF2B5EF4-FFF2-40B4-BE49-F238E27FC236}">
                  <a16:creationId xmlns:a16="http://schemas.microsoft.com/office/drawing/2014/main" id="{F758A8CC-D622-4371-A237-4B32C959C0F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68" name="正方形/長方形 67">
            <a:extLst>
              <a:ext uri="{FF2B5EF4-FFF2-40B4-BE49-F238E27FC236}">
                <a16:creationId xmlns:a16="http://schemas.microsoft.com/office/drawing/2014/main" id="{F434B773-86FD-4446-82A0-747F6B7F2E02}"/>
              </a:ext>
            </a:extLst>
          </p:cNvPr>
          <p:cNvSpPr/>
          <p:nvPr/>
        </p:nvSpPr>
        <p:spPr>
          <a:xfrm>
            <a:off x="5626917" y="3352298"/>
            <a:ext cx="752490" cy="18095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武器</a:t>
            </a:r>
          </a:p>
        </p:txBody>
      </p:sp>
      <p:sp>
        <p:nvSpPr>
          <p:cNvPr id="69" name="正方形/長方形 68">
            <a:extLst>
              <a:ext uri="{FF2B5EF4-FFF2-40B4-BE49-F238E27FC236}">
                <a16:creationId xmlns:a16="http://schemas.microsoft.com/office/drawing/2014/main" id="{3A4994C1-7458-40AE-A5EB-CCE687830851}"/>
              </a:ext>
            </a:extLst>
          </p:cNvPr>
          <p:cNvSpPr/>
          <p:nvPr/>
        </p:nvSpPr>
        <p:spPr>
          <a:xfrm>
            <a:off x="6426756" y="3344759"/>
            <a:ext cx="75163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パーツ</a:t>
            </a:r>
          </a:p>
        </p:txBody>
      </p:sp>
      <p:sp>
        <p:nvSpPr>
          <p:cNvPr id="70" name="正方形/長方形 69">
            <a:extLst>
              <a:ext uri="{FF2B5EF4-FFF2-40B4-BE49-F238E27FC236}">
                <a16:creationId xmlns:a16="http://schemas.microsoft.com/office/drawing/2014/main" id="{C51C50B6-8CD6-4E45-A60B-8A3FB2CE108B}"/>
              </a:ext>
            </a:extLst>
          </p:cNvPr>
          <p:cNvSpPr/>
          <p:nvPr/>
        </p:nvSpPr>
        <p:spPr>
          <a:xfrm>
            <a:off x="7205787" y="3345822"/>
            <a:ext cx="75249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結晶</a:t>
            </a:r>
          </a:p>
        </p:txBody>
      </p:sp>
      <p:sp>
        <p:nvSpPr>
          <p:cNvPr id="78" name="円/楕円 171">
            <a:extLst>
              <a:ext uri="{FF2B5EF4-FFF2-40B4-BE49-F238E27FC236}">
                <a16:creationId xmlns:a16="http://schemas.microsoft.com/office/drawing/2014/main" id="{2C5A6F3A-5A06-46DF-8AF2-C4576E53E608}"/>
              </a:ext>
            </a:extLst>
          </p:cNvPr>
          <p:cNvSpPr/>
          <p:nvPr/>
        </p:nvSpPr>
        <p:spPr>
          <a:xfrm>
            <a:off x="6973723" y="3239672"/>
            <a:ext cx="195562" cy="19556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700" b="1">
                <a:solidFill>
                  <a:schemeClr val="tx1"/>
                </a:solidFill>
              </a:rPr>
              <a:t>999</a:t>
            </a:r>
            <a:endParaRPr kumimoji="1" lang="ja-JP" altLang="en-US" sz="700" b="1">
              <a:solidFill>
                <a:schemeClr val="tx1"/>
              </a:solidFill>
            </a:endParaRPr>
          </a:p>
        </p:txBody>
      </p:sp>
      <p:sp>
        <p:nvSpPr>
          <p:cNvPr id="79" name="円/楕円 171">
            <a:extLst>
              <a:ext uri="{FF2B5EF4-FFF2-40B4-BE49-F238E27FC236}">
                <a16:creationId xmlns:a16="http://schemas.microsoft.com/office/drawing/2014/main" id="{98C45D0C-B5EE-4BEB-BC6E-04B34F47F6F9}"/>
              </a:ext>
            </a:extLst>
          </p:cNvPr>
          <p:cNvSpPr/>
          <p:nvPr/>
        </p:nvSpPr>
        <p:spPr>
          <a:xfrm>
            <a:off x="7786963" y="3227298"/>
            <a:ext cx="195562" cy="19556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700" b="1">
                <a:solidFill>
                  <a:schemeClr val="tx1"/>
                </a:solidFill>
              </a:rPr>
              <a:t>999</a:t>
            </a:r>
            <a:endParaRPr kumimoji="1" lang="ja-JP" altLang="en-US" sz="700" b="1">
              <a:solidFill>
                <a:schemeClr val="tx1"/>
              </a:solidFill>
            </a:endParaRPr>
          </a:p>
        </p:txBody>
      </p:sp>
      <p:sp>
        <p:nvSpPr>
          <p:cNvPr id="80" name="円/楕円 171">
            <a:extLst>
              <a:ext uri="{FF2B5EF4-FFF2-40B4-BE49-F238E27FC236}">
                <a16:creationId xmlns:a16="http://schemas.microsoft.com/office/drawing/2014/main" id="{0AE8E11C-310B-4ACE-B545-0587546237EF}"/>
              </a:ext>
            </a:extLst>
          </p:cNvPr>
          <p:cNvSpPr/>
          <p:nvPr/>
        </p:nvSpPr>
        <p:spPr>
          <a:xfrm>
            <a:off x="6215137" y="3234940"/>
            <a:ext cx="195562" cy="19556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700" b="1">
                <a:solidFill>
                  <a:schemeClr val="tx1"/>
                </a:solidFill>
              </a:rPr>
              <a:t>999</a:t>
            </a:r>
            <a:endParaRPr kumimoji="1" lang="ja-JP" altLang="en-US" sz="700" b="1">
              <a:solidFill>
                <a:schemeClr val="tx1"/>
              </a:solidFill>
            </a:endParaRPr>
          </a:p>
        </p:txBody>
      </p:sp>
      <p:sp>
        <p:nvSpPr>
          <p:cNvPr id="81" name="円/楕円 171">
            <a:extLst>
              <a:ext uri="{FF2B5EF4-FFF2-40B4-BE49-F238E27FC236}">
                <a16:creationId xmlns:a16="http://schemas.microsoft.com/office/drawing/2014/main" id="{22D78901-66C1-478E-ACF5-0D166AADA439}"/>
              </a:ext>
            </a:extLst>
          </p:cNvPr>
          <p:cNvSpPr/>
          <p:nvPr/>
        </p:nvSpPr>
        <p:spPr>
          <a:xfrm>
            <a:off x="5908751" y="3711446"/>
            <a:ext cx="195562" cy="19556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700" b="1">
                <a:solidFill>
                  <a:schemeClr val="tx1"/>
                </a:solidFill>
              </a:rPr>
              <a:t>1</a:t>
            </a:r>
            <a:endParaRPr kumimoji="1" lang="ja-JP" altLang="en-US" sz="700" b="1">
              <a:solidFill>
                <a:schemeClr val="tx1"/>
              </a:solidFill>
            </a:endParaRPr>
          </a:p>
        </p:txBody>
      </p:sp>
      <p:sp>
        <p:nvSpPr>
          <p:cNvPr id="82" name="円/楕円 171">
            <a:extLst>
              <a:ext uri="{FF2B5EF4-FFF2-40B4-BE49-F238E27FC236}">
                <a16:creationId xmlns:a16="http://schemas.microsoft.com/office/drawing/2014/main" id="{C8DD5542-57EE-42E4-9A59-6DFB88A682E4}"/>
              </a:ext>
            </a:extLst>
          </p:cNvPr>
          <p:cNvSpPr/>
          <p:nvPr/>
        </p:nvSpPr>
        <p:spPr>
          <a:xfrm>
            <a:off x="6406228" y="4202432"/>
            <a:ext cx="195562" cy="19556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b="1">
                <a:solidFill>
                  <a:schemeClr val="tx1"/>
                </a:solidFill>
              </a:rPr>
              <a:t>２</a:t>
            </a:r>
          </a:p>
        </p:txBody>
      </p:sp>
      <p:sp>
        <p:nvSpPr>
          <p:cNvPr id="83" name="円/楕円 171">
            <a:extLst>
              <a:ext uri="{FF2B5EF4-FFF2-40B4-BE49-F238E27FC236}">
                <a16:creationId xmlns:a16="http://schemas.microsoft.com/office/drawing/2014/main" id="{61DCA708-4702-4548-A04B-31DE87600C3F}"/>
              </a:ext>
            </a:extLst>
          </p:cNvPr>
          <p:cNvSpPr/>
          <p:nvPr/>
        </p:nvSpPr>
        <p:spPr>
          <a:xfrm>
            <a:off x="6857519" y="4195797"/>
            <a:ext cx="195562" cy="19556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b="1">
                <a:solidFill>
                  <a:schemeClr val="tx1"/>
                </a:solidFill>
              </a:rPr>
              <a:t>３</a:t>
            </a:r>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32</a:t>
            </a:fld>
            <a:endParaRPr kumimoji="1" lang="ja-JP" altLang="en-US"/>
          </a:p>
        </p:txBody>
      </p:sp>
      <p:pic>
        <p:nvPicPr>
          <p:cNvPr id="4" name="グラフィックス 3" descr="笑顔 (塗りつぶしなし)">
            <a:extLst>
              <a:ext uri="{FF2B5EF4-FFF2-40B4-BE49-F238E27FC236}">
                <a16:creationId xmlns:a16="http://schemas.microsoft.com/office/drawing/2014/main" id="{8EA694F4-E36B-4B78-9748-BD71D70B81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30758" y="4197706"/>
            <a:ext cx="305831" cy="305831"/>
          </a:xfrm>
          <a:prstGeom prst="rect">
            <a:avLst/>
          </a:prstGeom>
        </p:spPr>
      </p:pic>
      <p:pic>
        <p:nvPicPr>
          <p:cNvPr id="6" name="グラフィックス 5" descr="驚いた顔 (塗りつぶしなし)">
            <a:extLst>
              <a:ext uri="{FF2B5EF4-FFF2-40B4-BE49-F238E27FC236}">
                <a16:creationId xmlns:a16="http://schemas.microsoft.com/office/drawing/2014/main" id="{3C8AADD0-B655-44CD-A9E1-E5259AFE5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449" y="3714606"/>
            <a:ext cx="283908" cy="283908"/>
          </a:xfrm>
          <a:prstGeom prst="rect">
            <a:avLst/>
          </a:prstGeom>
        </p:spPr>
      </p:pic>
    </p:spTree>
    <p:extLst>
      <p:ext uri="{BB962C8B-B14F-4D97-AF65-F5344CB8AC3E}">
        <p14:creationId xmlns:p14="http://schemas.microsoft.com/office/powerpoint/2010/main" val="132417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pic>
        <p:nvPicPr>
          <p:cNvPr id="54" name="図 53">
            <a:extLst>
              <a:ext uri="{FF2B5EF4-FFF2-40B4-BE49-F238E27FC236}">
                <a16:creationId xmlns:a16="http://schemas.microsoft.com/office/drawing/2014/main" id="{A6377FBC-2C59-42CC-B1D9-28E7AD818FBE}"/>
              </a:ext>
            </a:extLst>
          </p:cNvPr>
          <p:cNvPicPr>
            <a:picLocks noChangeAspect="1"/>
          </p:cNvPicPr>
          <p:nvPr/>
        </p:nvPicPr>
        <p:blipFill>
          <a:blip r:embed="rId2"/>
          <a:stretch>
            <a:fillRect/>
          </a:stretch>
        </p:blipFill>
        <p:spPr>
          <a:xfrm>
            <a:off x="5205020" y="1771854"/>
            <a:ext cx="1993533" cy="3535700"/>
          </a:xfrm>
          <a:prstGeom prst="rect">
            <a:avLst/>
          </a:prstGeom>
        </p:spPr>
      </p:pic>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467068" cy="246221"/>
          </a:xfrm>
          <a:prstGeom prst="rect">
            <a:avLst/>
          </a:prstGeom>
          <a:noFill/>
        </p:spPr>
        <p:txBody>
          <a:bodyPr wrap="none" rtlCol="0">
            <a:spAutoFit/>
          </a:bodyPr>
          <a:lstStyle/>
          <a:p>
            <a:r>
              <a:rPr kumimoji="1" lang="ja-JP" altLang="en-US" sz="1000"/>
              <a:t>結晶のハッスル効果。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33</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1969401221"/>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3517310" cy="307777"/>
          </a:xfrm>
          <a:prstGeom prst="rect">
            <a:avLst/>
          </a:prstGeom>
          <a:noFill/>
        </p:spPr>
        <p:txBody>
          <a:bodyPr wrap="none" rtlCol="0">
            <a:spAutoFit/>
          </a:bodyPr>
          <a:lstStyle/>
          <a:p>
            <a:r>
              <a:rPr kumimoji="1" lang="en-US" altLang="ja-JP" sz="1400" b="1"/>
              <a:t>3</a:t>
            </a:r>
            <a:r>
              <a:rPr kumimoji="1" lang="ja-JP" altLang="en-US" sz="1400" b="1"/>
              <a:t>．装備（支援兵器）：開発・強化・一覧</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804954" y="346197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834418" y="4292846"/>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408552" y="3110058"/>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0E55461D-F457-D54E-A4D7-BAB3292721CA}"/>
              </a:ext>
            </a:extLst>
          </p:cNvPr>
          <p:cNvSpPr txBox="1"/>
          <p:nvPr/>
        </p:nvSpPr>
        <p:spPr>
          <a:xfrm>
            <a:off x="415419" y="3166132"/>
            <a:ext cx="723275" cy="307777"/>
          </a:xfrm>
          <a:prstGeom prst="rect">
            <a:avLst/>
          </a:prstGeom>
          <a:noFill/>
        </p:spPr>
        <p:txBody>
          <a:bodyPr wrap="none" rtlCol="0">
            <a:spAutoFit/>
          </a:bodyPr>
          <a:lstStyle/>
          <a:p>
            <a:r>
              <a:rPr kumimoji="1" lang="ja-JP" altLang="en-US" sz="1400" b="1"/>
              <a:t>・目次</a:t>
            </a:r>
          </a:p>
        </p:txBody>
      </p:sp>
      <p:sp>
        <p:nvSpPr>
          <p:cNvPr id="49" name="テキスト ボックス 48">
            <a:extLst>
              <a:ext uri="{FF2B5EF4-FFF2-40B4-BE49-F238E27FC236}">
                <a16:creationId xmlns:a16="http://schemas.microsoft.com/office/drawing/2014/main" id="{874EEE86-40AB-9742-A5E3-D9334BA48BA7}"/>
              </a:ext>
            </a:extLst>
          </p:cNvPr>
          <p:cNvSpPr txBox="1"/>
          <p:nvPr/>
        </p:nvSpPr>
        <p:spPr>
          <a:xfrm>
            <a:off x="591845" y="3473909"/>
            <a:ext cx="1758815" cy="3170099"/>
          </a:xfrm>
          <a:prstGeom prst="rect">
            <a:avLst/>
          </a:prstGeom>
          <a:noFill/>
        </p:spPr>
        <p:txBody>
          <a:bodyPr wrap="none" rtlCol="0">
            <a:spAutoFit/>
          </a:bodyPr>
          <a:lstStyle/>
          <a:p>
            <a:r>
              <a:rPr kumimoji="1" lang="en-US" altLang="ja-JP" sz="1000"/>
              <a:t>  P1.</a:t>
            </a:r>
            <a:r>
              <a:rPr kumimoji="1" lang="ja-JP" altLang="en-US" sz="1000"/>
              <a:t> 更新履歴</a:t>
            </a:r>
            <a:endParaRPr kumimoji="1" lang="en-US" altLang="ja-JP" sz="1000"/>
          </a:p>
          <a:p>
            <a:r>
              <a:rPr kumimoji="1" lang="ja-JP" altLang="en-US" sz="1000"/>
              <a:t>  </a:t>
            </a:r>
            <a:r>
              <a:rPr kumimoji="1" lang="en-US" altLang="ja-JP" sz="1000"/>
              <a:t>P2.</a:t>
            </a:r>
            <a:r>
              <a:rPr kumimoji="1" lang="ja-JP" altLang="en-US" sz="1000"/>
              <a:t> 画面フロー</a:t>
            </a:r>
            <a:r>
              <a:rPr kumimoji="1" lang="en-US" altLang="ja-JP" sz="1000"/>
              <a:t>(</a:t>
            </a:r>
            <a:r>
              <a:rPr kumimoji="1" lang="ja-JP" altLang="en-US" sz="1000"/>
              <a:t>装備</a:t>
            </a:r>
            <a:r>
              <a:rPr kumimoji="1" lang="en-US" altLang="ja-JP" sz="1000"/>
              <a:t>)</a:t>
            </a:r>
          </a:p>
          <a:p>
            <a:r>
              <a:rPr kumimoji="1" lang="ja-JP" altLang="en-US" sz="1000"/>
              <a:t>  </a:t>
            </a:r>
            <a:r>
              <a:rPr kumimoji="1" lang="en-US" altLang="ja-JP" sz="1000"/>
              <a:t>P3.</a:t>
            </a:r>
            <a:r>
              <a:rPr kumimoji="1" lang="ja-JP" altLang="en-US" sz="1000"/>
              <a:t> 画面フロー</a:t>
            </a:r>
            <a:r>
              <a:rPr kumimoji="1" lang="en-US" altLang="ja-JP" sz="1000"/>
              <a:t>(</a:t>
            </a:r>
            <a:r>
              <a:rPr kumimoji="1" lang="ja-JP" altLang="en-US" sz="1000"/>
              <a:t>装備</a:t>
            </a:r>
            <a:r>
              <a:rPr kumimoji="1" lang="en-US" altLang="ja-JP" sz="1000"/>
              <a:t>)</a:t>
            </a:r>
          </a:p>
          <a:p>
            <a:r>
              <a:rPr kumimoji="1" lang="en-US" altLang="ja-JP" sz="1000"/>
              <a:t>  P4. </a:t>
            </a:r>
            <a:r>
              <a:rPr kumimoji="1" lang="ja-JP" altLang="en-US" sz="1000"/>
              <a:t>強化画面概要・目次</a:t>
            </a:r>
            <a:endParaRPr kumimoji="1" lang="en-US" altLang="ja-JP" sz="1000"/>
          </a:p>
          <a:p>
            <a:r>
              <a:rPr kumimoji="1" lang="en-US" altLang="ja-JP" sz="1000"/>
              <a:t>  P5.</a:t>
            </a:r>
            <a:r>
              <a:rPr kumimoji="1" lang="ja-JP" altLang="en-US" sz="1000"/>
              <a:t> </a:t>
            </a:r>
            <a:r>
              <a:rPr kumimoji="1" lang="en-US" altLang="ja-JP" sz="1000"/>
              <a:t>TR</a:t>
            </a:r>
            <a:r>
              <a:rPr kumimoji="1" lang="ja-JP" altLang="en-US" sz="1000"/>
              <a:t>カードとは</a:t>
            </a:r>
            <a:endParaRPr kumimoji="1" lang="en-US" altLang="ja-JP" sz="1000"/>
          </a:p>
          <a:p>
            <a:r>
              <a:rPr kumimoji="1" lang="en-US" altLang="ja-JP" sz="1000"/>
              <a:t>  P6.</a:t>
            </a:r>
            <a:r>
              <a:rPr kumimoji="1" lang="ja-JP" altLang="en-US" sz="1000"/>
              <a:t> </a:t>
            </a:r>
            <a:r>
              <a:rPr kumimoji="1" lang="en-US" altLang="ja-JP" sz="1000"/>
              <a:t>TR</a:t>
            </a:r>
            <a:r>
              <a:rPr kumimoji="1" lang="ja-JP" altLang="en-US" sz="1000"/>
              <a:t>カード詳細画面</a:t>
            </a:r>
            <a:endParaRPr kumimoji="1" lang="en-US" altLang="ja-JP" sz="1000"/>
          </a:p>
          <a:p>
            <a:r>
              <a:rPr kumimoji="1" lang="en-US" altLang="ja-JP" sz="1000"/>
              <a:t>  P7.</a:t>
            </a:r>
            <a:r>
              <a:rPr kumimoji="1" lang="ja-JP" altLang="en-US" sz="1000"/>
              <a:t> </a:t>
            </a:r>
            <a:r>
              <a:rPr kumimoji="1" lang="en-US" altLang="ja-JP" sz="1000"/>
              <a:t>[TR</a:t>
            </a:r>
            <a:r>
              <a:rPr kumimoji="1" lang="ja-JP" altLang="en-US" sz="1000"/>
              <a:t>カード</a:t>
            </a:r>
            <a:r>
              <a:rPr kumimoji="1" lang="en-US" altLang="ja-JP" sz="1000"/>
              <a:t>]TOP</a:t>
            </a:r>
          </a:p>
          <a:p>
            <a:r>
              <a:rPr kumimoji="1" lang="en-US" altLang="ja-JP" sz="1000"/>
              <a:t> </a:t>
            </a:r>
            <a:r>
              <a:rPr kumimoji="1" lang="ja-JP" altLang="en-US" sz="1000"/>
              <a:t> </a:t>
            </a:r>
            <a:r>
              <a:rPr kumimoji="1" lang="en-US" altLang="ja-JP" sz="1000"/>
              <a:t>P8.</a:t>
            </a:r>
            <a:r>
              <a:rPr kumimoji="1" lang="ja-JP" altLang="en-US" sz="1000"/>
              <a:t> 強化カード選択</a:t>
            </a:r>
            <a:endParaRPr kumimoji="1" lang="en-US" altLang="ja-JP" sz="1000"/>
          </a:p>
          <a:p>
            <a:r>
              <a:rPr kumimoji="1" lang="en-US" altLang="ja-JP" sz="1000"/>
              <a:t>  P9.</a:t>
            </a:r>
            <a:r>
              <a:rPr kumimoji="1" lang="ja-JP" altLang="en-US" sz="1000"/>
              <a:t> 強化素材選択</a:t>
            </a:r>
            <a:endParaRPr kumimoji="1" lang="en-US" altLang="ja-JP" sz="1000"/>
          </a:p>
          <a:p>
            <a:r>
              <a:rPr kumimoji="1" lang="en-US" altLang="ja-JP" sz="1000"/>
              <a:t>P10.</a:t>
            </a:r>
            <a:r>
              <a:rPr kumimoji="1" lang="ja-JP" altLang="en-US" sz="1000"/>
              <a:t>強化用</a:t>
            </a:r>
            <a:r>
              <a:rPr kumimoji="1" lang="en-US" altLang="ja-JP" sz="1000"/>
              <a:t>TRC</a:t>
            </a:r>
            <a:r>
              <a:rPr kumimoji="1" lang="ja-JP" altLang="en-US" sz="1000"/>
              <a:t>選択</a:t>
            </a:r>
            <a:endParaRPr kumimoji="1" lang="en-US" altLang="ja-JP" sz="1000"/>
          </a:p>
          <a:p>
            <a:r>
              <a:rPr kumimoji="1" lang="en-US" altLang="ja-JP" sz="1000"/>
              <a:t>P11.</a:t>
            </a:r>
            <a:r>
              <a:rPr kumimoji="1" lang="ja-JP" altLang="en-US" sz="1000"/>
              <a:t> 強化確認ウィンドウ</a:t>
            </a:r>
            <a:endParaRPr kumimoji="1" lang="en-US" altLang="ja-JP" sz="1000"/>
          </a:p>
          <a:p>
            <a:r>
              <a:rPr kumimoji="1" lang="en-US" altLang="ja-JP" sz="1000"/>
              <a:t>P12.</a:t>
            </a:r>
            <a:r>
              <a:rPr kumimoji="1" lang="ja-JP" altLang="en-US" sz="1000"/>
              <a:t> 強化画面</a:t>
            </a:r>
            <a:endParaRPr kumimoji="1" lang="en-US" altLang="ja-JP" sz="1000"/>
          </a:p>
          <a:p>
            <a:r>
              <a:rPr kumimoji="1" lang="en-US" altLang="ja-JP" sz="1000"/>
              <a:t>P13.</a:t>
            </a:r>
            <a:r>
              <a:rPr kumimoji="1" lang="ja-JP" altLang="en-US" sz="1000"/>
              <a:t> 進化カード選択</a:t>
            </a:r>
            <a:endParaRPr kumimoji="1" lang="en-US" altLang="ja-JP" sz="1000"/>
          </a:p>
          <a:p>
            <a:r>
              <a:rPr kumimoji="1" lang="en-US" altLang="ja-JP" sz="1000"/>
              <a:t>P14.</a:t>
            </a:r>
            <a:r>
              <a:rPr kumimoji="1" lang="ja-JP" altLang="en-US" sz="1000"/>
              <a:t> 進化素材選択</a:t>
            </a:r>
            <a:endParaRPr kumimoji="1" lang="en-US" altLang="ja-JP" sz="1000"/>
          </a:p>
          <a:p>
            <a:r>
              <a:rPr kumimoji="1" lang="en-US" altLang="ja-JP" sz="1000"/>
              <a:t>P15.</a:t>
            </a:r>
            <a:r>
              <a:rPr kumimoji="1" lang="ja-JP" altLang="en-US" sz="1000"/>
              <a:t> 進化確認ウィンドウ</a:t>
            </a:r>
            <a:endParaRPr kumimoji="1" lang="en-US" altLang="ja-JP" sz="1000"/>
          </a:p>
          <a:p>
            <a:r>
              <a:rPr kumimoji="1" lang="en-US" altLang="ja-JP" sz="1000"/>
              <a:t>P16.</a:t>
            </a:r>
            <a:r>
              <a:rPr kumimoji="1" lang="ja-JP" altLang="en-US" sz="1000"/>
              <a:t> 進化画面</a:t>
            </a:r>
            <a:endParaRPr kumimoji="1" lang="en-US" altLang="ja-JP" sz="1000"/>
          </a:p>
          <a:p>
            <a:r>
              <a:rPr kumimoji="1" lang="en-US" altLang="ja-JP" sz="1000"/>
              <a:t>P17.</a:t>
            </a:r>
            <a:r>
              <a:rPr kumimoji="1" lang="ja-JP" altLang="en-US" sz="1000"/>
              <a:t> 分解</a:t>
            </a:r>
            <a:endParaRPr kumimoji="1" lang="en-US" altLang="ja-JP" sz="1000"/>
          </a:p>
          <a:p>
            <a:r>
              <a:rPr kumimoji="1" lang="en-US" altLang="ja-JP" sz="1000"/>
              <a:t>P18.</a:t>
            </a:r>
            <a:r>
              <a:rPr kumimoji="1" lang="ja-JP" altLang="en-US" sz="1000"/>
              <a:t> 一覧</a:t>
            </a:r>
            <a:endParaRPr kumimoji="1" lang="en-US" altLang="ja-JP" sz="1000"/>
          </a:p>
          <a:p>
            <a:r>
              <a:rPr kumimoji="1" lang="en-US" altLang="ja-JP" sz="1000"/>
              <a:t>P19.</a:t>
            </a:r>
            <a:r>
              <a:rPr kumimoji="1" lang="ja-JP" altLang="en-US" sz="1000"/>
              <a:t> </a:t>
            </a:r>
            <a:r>
              <a:rPr kumimoji="1" lang="en-US" altLang="ja-JP" sz="1000"/>
              <a:t>TR</a:t>
            </a:r>
            <a:r>
              <a:rPr kumimoji="1" lang="ja-JP" altLang="en-US" sz="1000"/>
              <a:t>カードソート詳細</a:t>
            </a:r>
            <a:endParaRPr kumimoji="1" lang="en-US" altLang="ja-JP" sz="1000"/>
          </a:p>
          <a:p>
            <a:r>
              <a:rPr kumimoji="1" lang="en-US" altLang="ja-JP" sz="1000"/>
              <a:t>P20.</a:t>
            </a:r>
            <a:r>
              <a:rPr kumimoji="1" lang="ja-JP" altLang="en-US" sz="1000"/>
              <a:t> </a:t>
            </a:r>
            <a:r>
              <a:rPr kumimoji="1" lang="en-US" altLang="ja-JP" sz="1000"/>
              <a:t>TR</a:t>
            </a:r>
            <a:r>
              <a:rPr kumimoji="1" lang="ja-JP" altLang="en-US" sz="1000"/>
              <a:t>カードフィルタ詳細</a:t>
            </a:r>
            <a:endParaRPr kumimoji="1" lang="en-US" altLang="ja-JP" sz="1000"/>
          </a:p>
        </p:txBody>
      </p:sp>
      <p:sp>
        <p:nvSpPr>
          <p:cNvPr id="50" name="テキスト ボックス 49">
            <a:extLst>
              <a:ext uri="{FF2B5EF4-FFF2-40B4-BE49-F238E27FC236}">
                <a16:creationId xmlns:a16="http://schemas.microsoft.com/office/drawing/2014/main" id="{F87A21E5-C5B4-B440-A38B-C841A45066A0}"/>
              </a:ext>
            </a:extLst>
          </p:cNvPr>
          <p:cNvSpPr txBox="1"/>
          <p:nvPr/>
        </p:nvSpPr>
        <p:spPr>
          <a:xfrm>
            <a:off x="2514583" y="3429000"/>
            <a:ext cx="2138727" cy="2092881"/>
          </a:xfrm>
          <a:prstGeom prst="rect">
            <a:avLst/>
          </a:prstGeom>
          <a:noFill/>
        </p:spPr>
        <p:txBody>
          <a:bodyPr wrap="none" rtlCol="0">
            <a:spAutoFit/>
          </a:bodyPr>
          <a:lstStyle/>
          <a:p>
            <a:r>
              <a:rPr kumimoji="1" lang="en-US" altLang="ja-JP" sz="1000"/>
              <a:t>P21.</a:t>
            </a:r>
            <a:r>
              <a:rPr kumimoji="1" lang="ja-JP" altLang="en-US" sz="1000"/>
              <a:t> 装備</a:t>
            </a:r>
            <a:r>
              <a:rPr kumimoji="1" lang="en-US" altLang="ja-JP" sz="1000"/>
              <a:t>TOP</a:t>
            </a:r>
            <a:r>
              <a:rPr kumimoji="1" lang="ja-JP" altLang="en-US" sz="1000"/>
              <a:t>  </a:t>
            </a:r>
            <a:endParaRPr kumimoji="1" lang="en-US" altLang="ja-JP" sz="1000"/>
          </a:p>
          <a:p>
            <a:r>
              <a:rPr kumimoji="1" lang="en-US" altLang="ja-JP" sz="1000"/>
              <a:t>P22. </a:t>
            </a:r>
            <a:r>
              <a:rPr kumimoji="1" lang="ja-JP" altLang="en-US" sz="1000"/>
              <a:t>強化武器選択</a:t>
            </a:r>
            <a:endParaRPr kumimoji="1" lang="en-US" altLang="ja-JP" sz="1000"/>
          </a:p>
          <a:p>
            <a:r>
              <a:rPr kumimoji="1" lang="en-US" altLang="ja-JP" sz="1000"/>
              <a:t>P23.</a:t>
            </a:r>
            <a:r>
              <a:rPr kumimoji="1" lang="ja-JP" altLang="en-US" sz="1000"/>
              <a:t> 武器強化画面</a:t>
            </a:r>
            <a:endParaRPr kumimoji="1" lang="en-US" altLang="ja-JP" sz="1000"/>
          </a:p>
          <a:p>
            <a:r>
              <a:rPr kumimoji="1" lang="en-US" altLang="ja-JP" sz="1000"/>
              <a:t>P24. </a:t>
            </a:r>
            <a:r>
              <a:rPr kumimoji="1" lang="ja-JP" altLang="en-US" sz="1000"/>
              <a:t>武器強化素材詳細ウィンドウ</a:t>
            </a:r>
            <a:endParaRPr kumimoji="1" lang="en-US" altLang="ja-JP" sz="1000"/>
          </a:p>
          <a:p>
            <a:r>
              <a:rPr kumimoji="1" lang="en-US" altLang="ja-JP" sz="1000"/>
              <a:t>P25.</a:t>
            </a:r>
            <a:r>
              <a:rPr kumimoji="1" lang="ja-JP" altLang="en-US" sz="1000"/>
              <a:t> カスタム武器選択</a:t>
            </a:r>
            <a:endParaRPr kumimoji="1" lang="en-US" altLang="ja-JP" sz="1000"/>
          </a:p>
          <a:p>
            <a:r>
              <a:rPr kumimoji="1" lang="en-US" altLang="ja-JP" sz="1000"/>
              <a:t>P26.</a:t>
            </a:r>
            <a:r>
              <a:rPr kumimoji="1" lang="ja-JP" altLang="en-US" sz="1000"/>
              <a:t> 装着パーツ選択</a:t>
            </a:r>
            <a:endParaRPr kumimoji="1" lang="en-US" altLang="ja-JP" sz="1000"/>
          </a:p>
          <a:p>
            <a:r>
              <a:rPr kumimoji="1" lang="en-US" altLang="ja-JP" sz="1000"/>
              <a:t>P27.</a:t>
            </a:r>
            <a:r>
              <a:rPr kumimoji="1" lang="ja-JP" altLang="en-US" sz="1000"/>
              <a:t> 装着パーツ詳細</a:t>
            </a:r>
            <a:endParaRPr kumimoji="1" lang="en-US" altLang="ja-JP" sz="1000"/>
          </a:p>
          <a:p>
            <a:r>
              <a:rPr kumimoji="1" lang="en-US" altLang="ja-JP" sz="1000"/>
              <a:t>P28.</a:t>
            </a:r>
            <a:r>
              <a:rPr kumimoji="1" lang="ja-JP" altLang="en-US" sz="1000"/>
              <a:t> 抽出欠片選択</a:t>
            </a:r>
            <a:endParaRPr kumimoji="1" lang="en-US" altLang="ja-JP" sz="1000"/>
          </a:p>
          <a:p>
            <a:r>
              <a:rPr kumimoji="1" lang="en-US" altLang="ja-JP" sz="1000"/>
              <a:t>P29.</a:t>
            </a:r>
            <a:r>
              <a:rPr kumimoji="1" lang="ja-JP" altLang="en-US" sz="1000"/>
              <a:t> 抽出装置選択</a:t>
            </a:r>
            <a:endParaRPr kumimoji="1" lang="en-US" altLang="ja-JP" sz="1000"/>
          </a:p>
          <a:p>
            <a:r>
              <a:rPr kumimoji="1" lang="en-US" altLang="ja-JP" sz="1000"/>
              <a:t>P30.</a:t>
            </a:r>
            <a:r>
              <a:rPr kumimoji="1" lang="ja-JP" altLang="en-US" sz="1000"/>
              <a:t> 抽出装置選択時ウィンドウ</a:t>
            </a:r>
            <a:endParaRPr kumimoji="1" lang="en-US" altLang="ja-JP" sz="1000"/>
          </a:p>
          <a:p>
            <a:r>
              <a:rPr kumimoji="1" lang="en-US" altLang="ja-JP" sz="1000"/>
              <a:t>P31.</a:t>
            </a:r>
            <a:r>
              <a:rPr kumimoji="1" lang="ja-JP" altLang="en-US" sz="1000"/>
              <a:t> 武器一覧</a:t>
            </a:r>
            <a:endParaRPr kumimoji="1" lang="en-US" altLang="ja-JP" sz="1000"/>
          </a:p>
          <a:p>
            <a:r>
              <a:rPr kumimoji="1" lang="en-US" altLang="ja-JP" sz="1000"/>
              <a:t>P32.</a:t>
            </a:r>
            <a:r>
              <a:rPr kumimoji="1" lang="ja-JP" altLang="en-US" sz="1000"/>
              <a:t> 武器詳細</a:t>
            </a:r>
            <a:endParaRPr kumimoji="1" lang="en-US" altLang="ja-JP" sz="1000"/>
          </a:p>
          <a:p>
            <a:r>
              <a:rPr kumimoji="1" lang="en-US" altLang="ja-JP" sz="1000"/>
              <a:t>P33.</a:t>
            </a:r>
            <a:r>
              <a:rPr kumimoji="1" lang="ja-JP" altLang="en-US" sz="1000"/>
              <a:t>武器詳細</a:t>
            </a:r>
            <a:endParaRPr kumimoji="1" lang="en-US" altLang="ja-JP" sz="1000"/>
          </a:p>
        </p:txBody>
      </p:sp>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Tree>
    <p:extLst>
      <p:ext uri="{BB962C8B-B14F-4D97-AF65-F5344CB8AC3E}">
        <p14:creationId xmlns:p14="http://schemas.microsoft.com/office/powerpoint/2010/main" val="252251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4832092"/>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30200" cy="307777"/>
          </a:xfrm>
          <a:prstGeom prst="rect">
            <a:avLst/>
          </a:prstGeom>
          <a:noFill/>
        </p:spPr>
        <p:txBody>
          <a:bodyPr wrap="none" rtlCol="0">
            <a:spAutoFit/>
          </a:bodyPr>
          <a:lstStyle/>
          <a:p>
            <a:r>
              <a:rPr kumimoji="1" lang="en-US" altLang="ja-JP" sz="1400" b="1"/>
              <a:t>1. 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a:t>
            </a:r>
            <a:endParaRPr kumimoji="1" lang="en-US" altLang="ja-JP" sz="1200"/>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7</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TR</a:t>
            </a:r>
            <a:r>
              <a:rPr kumimoji="1" lang="ja-JP" altLang="en-US" sz="1400" b="1"/>
              <a:t>カード選択画面（強化）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2708434"/>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20" y="416014"/>
            <a:ext cx="3387273" cy="5961600"/>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強化カード選択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8" name="正方形/長方形 47">
            <a:extLst>
              <a:ext uri="{FF2B5EF4-FFF2-40B4-BE49-F238E27FC236}">
                <a16:creationId xmlns:a16="http://schemas.microsoft.com/office/drawing/2014/main" id="{D4EBE6FA-E434-634C-9379-C55DE9E7B614}"/>
              </a:ext>
            </a:extLst>
          </p:cNvPr>
          <p:cNvSpPr/>
          <p:nvPr/>
        </p:nvSpPr>
        <p:spPr>
          <a:xfrm>
            <a:off x="7238467" y="977381"/>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9" name="正方形/長方形 48">
            <a:extLst>
              <a:ext uri="{FF2B5EF4-FFF2-40B4-BE49-F238E27FC236}">
                <a16:creationId xmlns:a16="http://schemas.microsoft.com/office/drawing/2014/main" id="{9BA04B31-DA2B-584E-AF09-8B2B123A1417}"/>
              </a:ext>
            </a:extLst>
          </p:cNvPr>
          <p:cNvSpPr/>
          <p:nvPr/>
        </p:nvSpPr>
        <p:spPr>
          <a:xfrm>
            <a:off x="5174104" y="417211"/>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0" name="正方形/長方形 59">
            <a:extLst>
              <a:ext uri="{FF2B5EF4-FFF2-40B4-BE49-F238E27FC236}">
                <a16:creationId xmlns:a16="http://schemas.microsoft.com/office/drawing/2014/main" id="{6FBF0215-4CE0-3840-A06C-62B067E00B21}"/>
              </a:ext>
            </a:extLst>
          </p:cNvPr>
          <p:cNvSpPr/>
          <p:nvPr/>
        </p:nvSpPr>
        <p:spPr>
          <a:xfrm>
            <a:off x="5924783" y="417211"/>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1" name="正方形/長方形 60">
            <a:extLst>
              <a:ext uri="{FF2B5EF4-FFF2-40B4-BE49-F238E27FC236}">
                <a16:creationId xmlns:a16="http://schemas.microsoft.com/office/drawing/2014/main" id="{3F8910A8-0241-A24F-A419-6906C00068FB}"/>
              </a:ext>
            </a:extLst>
          </p:cNvPr>
          <p:cNvSpPr/>
          <p:nvPr/>
        </p:nvSpPr>
        <p:spPr>
          <a:xfrm>
            <a:off x="5924782" y="603811"/>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2" name="楕円 488">
            <a:extLst>
              <a:ext uri="{FF2B5EF4-FFF2-40B4-BE49-F238E27FC236}">
                <a16:creationId xmlns:a16="http://schemas.microsoft.com/office/drawing/2014/main" id="{704EC2E5-EAB5-1A43-BC2F-6123B869264D}"/>
              </a:ext>
            </a:extLst>
          </p:cNvPr>
          <p:cNvSpPr>
            <a:spLocks noChangeAspect="1"/>
          </p:cNvSpPr>
          <p:nvPr/>
        </p:nvSpPr>
        <p:spPr>
          <a:xfrm>
            <a:off x="8368698" y="990982"/>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 name="グループ化 62">
            <a:extLst>
              <a:ext uri="{FF2B5EF4-FFF2-40B4-BE49-F238E27FC236}">
                <a16:creationId xmlns:a16="http://schemas.microsoft.com/office/drawing/2014/main" id="{C8CB48F5-3B48-1447-9ECB-830A8B499D35}"/>
              </a:ext>
            </a:extLst>
          </p:cNvPr>
          <p:cNvGrpSpPr/>
          <p:nvPr/>
        </p:nvGrpSpPr>
        <p:grpSpPr>
          <a:xfrm>
            <a:off x="5212930" y="1030091"/>
            <a:ext cx="675610" cy="90419"/>
            <a:chOff x="30317" y="482248"/>
            <a:chExt cx="581527" cy="70447"/>
          </a:xfrm>
        </p:grpSpPr>
        <p:sp>
          <p:nvSpPr>
            <p:cNvPr id="64" name="四角形: 角を丸くする 492">
              <a:extLst>
                <a:ext uri="{FF2B5EF4-FFF2-40B4-BE49-F238E27FC236}">
                  <a16:creationId xmlns:a16="http://schemas.microsoft.com/office/drawing/2014/main" id="{672D620F-CFD5-B045-A6A7-CE4F100193D0}"/>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四角形: 角を丸くする 493">
              <a:extLst>
                <a:ext uri="{FF2B5EF4-FFF2-40B4-BE49-F238E27FC236}">
                  <a16:creationId xmlns:a16="http://schemas.microsoft.com/office/drawing/2014/main" id="{995AF88E-B666-E943-AFEC-7C16BB7C51E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正方形/長方形 65">
            <a:extLst>
              <a:ext uri="{FF2B5EF4-FFF2-40B4-BE49-F238E27FC236}">
                <a16:creationId xmlns:a16="http://schemas.microsoft.com/office/drawing/2014/main" id="{428F9241-9680-E44C-AD55-5F4C25F74A99}"/>
              </a:ext>
            </a:extLst>
          </p:cNvPr>
          <p:cNvSpPr/>
          <p:nvPr/>
        </p:nvSpPr>
        <p:spPr>
          <a:xfrm>
            <a:off x="7989144" y="603811"/>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7" name="正方形/長方形 66">
            <a:extLst>
              <a:ext uri="{FF2B5EF4-FFF2-40B4-BE49-F238E27FC236}">
                <a16:creationId xmlns:a16="http://schemas.microsoft.com/office/drawing/2014/main" id="{52BA064A-8E80-5C47-BDA8-6F22EE467F26}"/>
              </a:ext>
            </a:extLst>
          </p:cNvPr>
          <p:cNvSpPr/>
          <p:nvPr/>
        </p:nvSpPr>
        <p:spPr>
          <a:xfrm>
            <a:off x="5924780" y="977382"/>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角丸四角形 69">
            <a:extLst>
              <a:ext uri="{FF2B5EF4-FFF2-40B4-BE49-F238E27FC236}">
                <a16:creationId xmlns:a16="http://schemas.microsoft.com/office/drawing/2014/main" id="{2960ECF4-253C-DD47-9B85-F454255FFCA8}"/>
              </a:ext>
            </a:extLst>
          </p:cNvPr>
          <p:cNvSpPr/>
          <p:nvPr/>
        </p:nvSpPr>
        <p:spPr>
          <a:xfrm>
            <a:off x="5360925" y="1904718"/>
            <a:ext cx="1454915" cy="1862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1" name="角丸四角形 70">
            <a:extLst>
              <a:ext uri="{FF2B5EF4-FFF2-40B4-BE49-F238E27FC236}">
                <a16:creationId xmlns:a16="http://schemas.microsoft.com/office/drawing/2014/main" id="{83DE1D48-ED97-7843-A26F-7A95CBF4F832}"/>
              </a:ext>
            </a:extLst>
          </p:cNvPr>
          <p:cNvSpPr/>
          <p:nvPr/>
        </p:nvSpPr>
        <p:spPr>
          <a:xfrm>
            <a:off x="6767369" y="1903845"/>
            <a:ext cx="1454915" cy="186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75" name="正方形/長方形 74">
            <a:extLst>
              <a:ext uri="{FF2B5EF4-FFF2-40B4-BE49-F238E27FC236}">
                <a16:creationId xmlns:a16="http://schemas.microsoft.com/office/drawing/2014/main" id="{D1492EAB-849E-7C4A-A0F5-8A1EA93200A6}"/>
              </a:ext>
            </a:extLst>
          </p:cNvPr>
          <p:cNvSpPr/>
          <p:nvPr/>
        </p:nvSpPr>
        <p:spPr>
          <a:xfrm>
            <a:off x="7200973" y="5773423"/>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pic>
        <p:nvPicPr>
          <p:cNvPr id="73" name="グラフィックス 72" descr="驚いた顔 (塗りつぶしなし)">
            <a:extLst>
              <a:ext uri="{FF2B5EF4-FFF2-40B4-BE49-F238E27FC236}">
                <a16:creationId xmlns:a16="http://schemas.microsoft.com/office/drawing/2014/main" id="{249F098F-BBC8-4732-B985-69A30E5DD6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7369" y="3265041"/>
            <a:ext cx="224831" cy="224831"/>
          </a:xfrm>
          <a:prstGeom prst="rect">
            <a:avLst/>
          </a:prstGeom>
        </p:spPr>
      </p:pic>
    </p:spTree>
    <p:extLst>
      <p:ext uri="{BB962C8B-B14F-4D97-AF65-F5344CB8AC3E}">
        <p14:creationId xmlns:p14="http://schemas.microsoft.com/office/powerpoint/2010/main" val="261530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62260" cy="307777"/>
          </a:xfrm>
          <a:prstGeom prst="rect">
            <a:avLst/>
          </a:prstGeom>
          <a:noFill/>
        </p:spPr>
        <p:txBody>
          <a:bodyPr wrap="none" rtlCol="0">
            <a:spAutoFit/>
          </a:bodyPr>
          <a:lstStyle/>
          <a:p>
            <a:r>
              <a:rPr kumimoji="1" lang="en-US" altLang="ja-JP" sz="1400" b="1"/>
              <a:t>1. </a:t>
            </a:r>
            <a:r>
              <a:rPr kumimoji="1" lang="ja-JP" altLang="en-US" sz="1400" b="1"/>
              <a:t>強化選択画面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247317"/>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昇順と降順をタップすると切り替えることができる。</a:t>
            </a:r>
            <a:endParaRPr kumimoji="1" lang="en-US" altLang="ja-JP" sz="1000"/>
          </a:p>
          <a:p>
            <a:r>
              <a:rPr kumimoji="1" lang="ja-JP" altLang="en-US" sz="1000"/>
              <a:t>○ 上下にスワイプ、もしくは右サイドバーを操作することができる。</a:t>
            </a:r>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03589"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04131"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04673"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05216"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05758"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03589"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04131"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04673"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05215"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05757"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Tree>
    <p:extLst>
      <p:ext uri="{BB962C8B-B14F-4D97-AF65-F5344CB8AC3E}">
        <p14:creationId xmlns:p14="http://schemas.microsoft.com/office/powerpoint/2010/main" val="28385392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2.xml><?xml version="1.0" encoding="utf-8"?>
<ds:datastoreItem xmlns:ds="http://schemas.openxmlformats.org/officeDocument/2006/customXml" ds:itemID="{ECA18A32-9FB2-47AD-9020-360447AC39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A52EE0-DA2B-45FF-9674-90A4983EFF6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15</TotalTime>
  <Words>8005</Words>
  <Application>Microsoft Office PowerPoint</Application>
  <PresentationFormat>画面に合わせる (4:3)</PresentationFormat>
  <Paragraphs>2018</Paragraphs>
  <Slides>34</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34</vt:i4>
      </vt:variant>
    </vt:vector>
  </HeadingPairs>
  <TitlesOfParts>
    <vt:vector size="41" baseType="lpstr">
      <vt:lpstr>Arial</vt:lpstr>
      <vt:lpstr>游ゴシック</vt:lpstr>
      <vt:lpstr>メイリオ</vt:lpstr>
      <vt:lpstr>Bahnschrift Condensed</vt:lpstr>
      <vt:lpstr>HGP創英角ｺﾞｼｯｸUB</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雄斗 増本</cp:lastModifiedBy>
  <cp:revision>39</cp:revision>
  <dcterms:created xsi:type="dcterms:W3CDTF">2019-06-27T02:30:15Z</dcterms:created>
  <dcterms:modified xsi:type="dcterms:W3CDTF">2019-12-05T07:16:40Z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